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charts/chart2.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bar"/>
        <c:grouping val="clustered"/>
        <c:varyColors val="0"/>
        <c:ser>
          <c:idx val="0"/>
          <c:order val="0"/>
          <c:tx>
            <c:strRef>
              <c:f>Sheet1!$B$1</c:f>
              <c:strCache>
                <c:ptCount val="1"/>
                <c:pt idx="0">
                  <c:v>Market Size ($B)</c:v>
                </c:pt>
              </c:strCache>
            </c:strRef>
          </c:tx>
          <c:spPr>
            <a:solidFill>
              <a:srgbClr val="2E4A7A"/>
            </a:solidFill>
            <a:effectLst/>
          </c:spPr>
          <c:invertIfNegative val="0"/>
          <c:dLbls>
            <c:numFmt formatCode="$0.0B" sourceLinked="0"/>
            <c:txPr>
              <a:bodyPr/>
              <a:lstStyle/>
              <a:p>
                <a:pPr>
                  <a:defRPr b="0" i="0" strike="noStrike" sz="1100" u="none">
                    <a:solidFill>
                      <a:srgbClr val="2D3436"/>
                    </a:solidFill>
                    <a:latin typeface="Arial"/>
                  </a:defRPr>
                </a:pPr>
              </a:p>
            </c:txPr>
            <c:showLegendKey val="0"/>
            <c:showVal val="1"/>
            <c:showCatName val="0"/>
            <c:showSerName val="0"/>
            <c:showPercent val="0"/>
            <c:showBubbleSize val="0"/>
            <c:showLeaderLines val="0"/>
          </c:dLbls>
          <c:cat>
            <c:multiLvlStrRef>
              <c:f>Sheet1!$A$2:$A$7</c:f>
              <c:multiLvlStrCache>
                <c:ptCount val="6"/>
                <c:lvl>
                  <c:pt idx="0">
                    <c:v>Medical Imaging</c:v>
                  </c:pt>
                  <c:pt idx="1">
                    <c:v>Drug Discovery</c:v>
                  </c:pt>
                  <c:pt idx="2">
                    <c:v>Diagnostics</c:v>
                  </c:pt>
                  <c:pt idx="3">
                    <c:v>Virtual Assistants</c:v>
                  </c:pt>
                  <c:pt idx="4">
                    <c:v>Administrative</c:v>
                  </c:pt>
                  <c:pt idx="5">
                    <c:v>Genomics</c:v>
                  </c:pt>
                </c:lvl>
              </c:multiLvlStrCache>
            </c:multiLvlStrRef>
          </c:cat>
          <c:val>
            <c:numRef>
              <c:f>Sheet1!$B$2:$B$7</c:f>
              <c:numCache>
                <c:formatCode>General</c:formatCode>
                <c:ptCount val="6"/>
                <c:pt idx="0">
                  <c:v>5.2</c:v>
                </c:pt>
                <c:pt idx="1">
                  <c:v>3.8</c:v>
                </c:pt>
                <c:pt idx="2">
                  <c:v>2.9</c:v>
                </c:pt>
                <c:pt idx="3">
                  <c:v>1.8</c:v>
                </c:pt>
                <c:pt idx="4">
                  <c:v>2.1</c:v>
                </c:pt>
                <c:pt idx="5">
                  <c:v>1.4</c:v>
                </c:pt>
              </c:numCache>
            </c:numRef>
          </c:val>
        </c:ser>
        <c:dLbls>
          <c:numFmt formatCode="$0.0B" sourceLinked="0"/>
          <c:txPr>
            <a:bodyPr/>
            <a:lstStyle/>
            <a:p>
              <a:pPr>
                <a:defRPr b="0" i="0" strike="noStrike" sz="1100" u="none">
                  <a:solidFill>
                    <a:srgbClr val="2D3436"/>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000" b="0" i="0" u="none" strike="noStrike">
                <a:solidFill>
                  <a:srgbClr val="2D3436"/>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12700" cap="flat">
              <a:solidFill>
                <a:srgbClr val="888888"/>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000" b="0" i="0" u="none" strike="noStrike">
                <a:solidFill>
                  <a:srgbClr val="2D3436"/>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Investment %</c:v>
                </c:pt>
              </c:strCache>
            </c:strRef>
          </c:tx>
          <c:spPr>
            <a:solidFill>
              <a:schemeClr val="accent1"/>
            </a:solidFill>
            <a:ln w="9525" cap="flat">
              <a:solidFill>
                <a:srgbClr val="F9F9F9"/>
              </a:solidFill>
              <a:prstDash val="solid"/>
              <a:round/>
            </a:ln>
            <a:effectLst/>
          </c:spPr>
          <c:dPt>
            <c:idx val="0"/>
            <c:bubble3D val="0"/>
            <c:spPr>
              <a:solidFill>
                <a:srgbClr val="2E4A7A"/>
              </a:solidFill>
              <a:effectLst/>
            </c:spPr>
          </c:dPt>
          <c:dPt>
            <c:idx val="1"/>
            <c:bubble3D val="0"/>
            <c:spPr>
              <a:solidFill>
                <a:srgbClr val="E8913A"/>
              </a:solidFill>
              <a:effectLst/>
            </c:spPr>
          </c:dPt>
          <c:dPt>
            <c:idx val="2"/>
            <c:bubble3D val="0"/>
            <c:spPr>
              <a:solidFill>
                <a:srgbClr val="5BA0D9"/>
              </a:solidFill>
              <a:effectLst/>
            </c:spPr>
          </c:dPt>
          <c:dPt>
            <c:idx val="3"/>
            <c:bubble3D val="0"/>
            <c:spPr>
              <a:solidFill>
                <a:srgbClr val="7EC8A0"/>
              </a:solidFill>
              <a:effectLst/>
            </c:spPr>
          </c:dPt>
          <c:dPt>
            <c:idx val="4"/>
            <c:bubble3D val="0"/>
            <c:spPr>
              <a:solidFill>
                <a:srgbClr val="D4556B"/>
              </a:solidFill>
              <a:effectLst/>
            </c:spPr>
          </c:dPt>
          <c:dLbls>
            <c:dLbl>
              <c:idx val="0"/>
              <c:numFmt formatCode="0%" sourceLinked="0"/>
              <c:spPr/>
              <c:txPr>
                <a:bodyPr/>
                <a:lstStyle/>
                <a:p>
                  <a:pPr>
                    <a:defRPr sz="1100" b="0" i="0" u="none" strike="noStrike">
                      <a:solidFill>
                        <a:srgbClr val="FFFFFF"/>
                      </a:solidFill>
                      <a:latin typeface="Arial"/>
                    </a:defRPr>
                  </a:pPr>
                </a:p>
              </c:txPr>
              <c:showLegendKey val="0"/>
              <c:showVal val="1"/>
              <c:showCatName val="0"/>
              <c:showSerName val="0"/>
              <c:showPercent val="1"/>
              <c:showBubbleSize val="0"/>
            </c:dLbl>
            <c:dLbl>
              <c:idx val="1"/>
              <c:numFmt formatCode="0%" sourceLinked="0"/>
              <c:spPr/>
              <c:txPr>
                <a:bodyPr/>
                <a:lstStyle/>
                <a:p>
                  <a:pPr>
                    <a:defRPr sz="1100" b="0" i="0" u="none" strike="noStrike">
                      <a:solidFill>
                        <a:srgbClr val="FFFFFF"/>
                      </a:solidFill>
                      <a:latin typeface="Arial"/>
                    </a:defRPr>
                  </a:pPr>
                </a:p>
              </c:txPr>
              <c:showLegendKey val="0"/>
              <c:showVal val="1"/>
              <c:showCatName val="0"/>
              <c:showSerName val="0"/>
              <c:showPercent val="1"/>
              <c:showBubbleSize val="0"/>
            </c:dLbl>
            <c:dLbl>
              <c:idx val="2"/>
              <c:numFmt formatCode="0%" sourceLinked="0"/>
              <c:spPr/>
              <c:txPr>
                <a:bodyPr/>
                <a:lstStyle/>
                <a:p>
                  <a:pPr>
                    <a:defRPr sz="1100" b="0" i="0" u="none" strike="noStrike">
                      <a:solidFill>
                        <a:srgbClr val="FFFFFF"/>
                      </a:solidFill>
                      <a:latin typeface="Arial"/>
                    </a:defRPr>
                  </a:pPr>
                </a:p>
              </c:txPr>
              <c:showLegendKey val="0"/>
              <c:showVal val="1"/>
              <c:showCatName val="0"/>
              <c:showSerName val="0"/>
              <c:showPercent val="1"/>
              <c:showBubbleSize val="0"/>
            </c:dLbl>
            <c:dLbl>
              <c:idx val="3"/>
              <c:numFmt formatCode="0%" sourceLinked="0"/>
              <c:spPr/>
              <c:txPr>
                <a:bodyPr/>
                <a:lstStyle/>
                <a:p>
                  <a:pPr>
                    <a:defRPr sz="1100" b="0" i="0" u="none" strike="noStrike">
                      <a:solidFill>
                        <a:srgbClr val="FFFFFF"/>
                      </a:solidFill>
                      <a:latin typeface="Arial"/>
                    </a:defRPr>
                  </a:pPr>
                </a:p>
              </c:txPr>
              <c:showLegendKey val="0"/>
              <c:showVal val="1"/>
              <c:showCatName val="0"/>
              <c:showSerName val="0"/>
              <c:showPercent val="1"/>
              <c:showBubbleSize val="0"/>
            </c:dLbl>
            <c:dLbl>
              <c:idx val="4"/>
              <c:numFmt formatCode="0%" sourceLinked="0"/>
              <c:spPr/>
              <c:txPr>
                <a:bodyPr/>
                <a:lstStyle/>
                <a:p>
                  <a:pPr>
                    <a:defRPr sz="1100" b="0" i="0" u="none" strike="noStrike">
                      <a:solidFill>
                        <a:srgbClr val="FFFFFF"/>
                      </a:solidFill>
                      <a:latin typeface="Arial"/>
                    </a:defRPr>
                  </a:pPr>
                </a:p>
              </c:txPr>
              <c:showLegendKey val="0"/>
              <c:showVal val="1"/>
              <c:showCatName val="0"/>
              <c:showSerName val="0"/>
              <c:showPercent val="1"/>
              <c:showBubbleSize val="0"/>
            </c:dLbl>
            <c:numFmt formatCode="0%"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Sheet1!$A$2:$A$6</c:f>
              <c:strCache>
                <c:ptCount val="5"/>
                <c:pt idx="0">
                  <c:v>Diagnostics</c:v>
                </c:pt>
                <c:pt idx="1">
                  <c:v>Imaging</c:v>
                </c:pt>
                <c:pt idx="2">
                  <c:v>Drug Discovery</c:v>
                </c:pt>
                <c:pt idx="3">
                  <c:v>Operations</c:v>
                </c:pt>
                <c:pt idx="4">
                  <c:v>Other</c:v>
                </c:pt>
              </c:strCache>
            </c:strRef>
          </c:cat>
          <c:val>
            <c:numRef>
              <c:f>Sheet1!$B$2:$B$6</c:f>
              <c:numCache>
                <c:ptCount val="5"/>
                <c:pt idx="0">
                  <c:v>28</c:v>
                </c:pt>
                <c:pt idx="1">
                  <c:v>24</c:v>
                </c:pt>
                <c:pt idx="2">
                  <c:v>19</c:v>
                </c:pt>
                <c:pt idx="3">
                  <c:v>16</c:v>
                </c:pt>
                <c:pt idx="4">
                  <c:v>13</c:v>
                </c:pt>
              </c:numCache>
            </c:numRef>
          </c:val>
        </c:ser>
        <c:firstSliceAng val="0"/>
        <c:holeSize val="50"/>
      </c:doughnutChart>
      <c:spPr>
        <a:noFill/>
        <a:ln>
          <a:noFill/>
        </a:ln>
        <a:effectLst/>
      </c:spPr>
    </c:plotArea>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Hospitals</c:v>
                </c:pt>
              </c:strCache>
            </c:strRef>
          </c:tx>
          <c:spPr>
            <a:solidFill>
              <a:srgbClr val="2E4A7A"/>
            </a:solidFill>
            <a:ln w="25400" cap="flat">
              <a:solidFill>
                <a:srgbClr val="2E4A7A"/>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8"/>
            <c:spPr>
              <a:solidFill>
                <a:srgbClr val="2E4A7A"/>
              </a:solidFill>
              <a:ln w="9525" cap="flat">
                <a:solidFill>
                  <a:srgbClr val="2E4A7A"/>
                </a:solidFill>
                <a:prstDash val="solid"/>
                <a:round/>
              </a:ln>
              <a:effectLst/>
            </c:spPr>
          </c:marker>
          <c:cat>
            <c:multiLvlStrRef>
              <c:f>Sheet1!$A$2:$A$6</c:f>
              <c:multiLvlStrCache>
                <c:ptCount val="5"/>
                <c:lvl>
                  <c:pt idx="0">
                    <c:v>2019</c:v>
                  </c:pt>
                  <c:pt idx="1">
                    <c:v>2021</c:v>
                  </c:pt>
                  <c:pt idx="2">
                    <c:v>2023</c:v>
                  </c:pt>
                  <c:pt idx="3">
                    <c:v>2025</c:v>
                  </c:pt>
                  <c:pt idx="4">
                    <c:v>2027</c:v>
                  </c:pt>
                </c:lvl>
              </c:multiLvlStrCache>
            </c:multiLvlStrRef>
          </c:cat>
          <c:val>
            <c:numRef>
              <c:f>Sheet1!$B$2:$B$6</c:f>
              <c:numCache>
                <c:formatCode>General</c:formatCode>
                <c:ptCount val="5"/>
                <c:pt idx="0">
                  <c:v>15</c:v>
                </c:pt>
                <c:pt idx="1">
                  <c:v>28</c:v>
                </c:pt>
                <c:pt idx="2">
                  <c:v>45</c:v>
                </c:pt>
                <c:pt idx="3">
                  <c:v>67</c:v>
                </c:pt>
                <c:pt idx="4">
                  <c:v>84</c:v>
                </c:pt>
              </c:numCache>
            </c:numRef>
          </c:val>
          <c:smooth val="0"/>
        </c:ser>
        <c:ser>
          <c:idx val="1"/>
          <c:order val="1"/>
          <c:tx>
            <c:strRef>
              <c:f>Sheet1!$C$1</c:f>
              <c:strCache>
                <c:ptCount val="1"/>
                <c:pt idx="0">
                  <c:v>Pharma R&amp;D</c:v>
                </c:pt>
              </c:strCache>
            </c:strRef>
          </c:tx>
          <c:spPr>
            <a:solidFill>
              <a:srgbClr val="E8913A"/>
            </a:solidFill>
            <a:ln w="25400" cap="flat">
              <a:solidFill>
                <a:srgbClr val="E8913A"/>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8"/>
            <c:spPr>
              <a:solidFill>
                <a:srgbClr val="E8913A"/>
              </a:solidFill>
              <a:ln w="9525" cap="flat">
                <a:solidFill>
                  <a:srgbClr val="E8913A"/>
                </a:solidFill>
                <a:prstDash val="solid"/>
                <a:round/>
              </a:ln>
              <a:effectLst/>
            </c:spPr>
          </c:marker>
          <c:cat>
            <c:multiLvlStrRef>
              <c:f>Sheet1!$A$2:$A$6</c:f>
              <c:multiLvlStrCache>
                <c:ptCount val="5"/>
                <c:lvl>
                  <c:pt idx="0">
                    <c:v>2019</c:v>
                  </c:pt>
                  <c:pt idx="1">
                    <c:v>2021</c:v>
                  </c:pt>
                  <c:pt idx="2">
                    <c:v>2023</c:v>
                  </c:pt>
                  <c:pt idx="3">
                    <c:v>2025</c:v>
                  </c:pt>
                  <c:pt idx="4">
                    <c:v>2027</c:v>
                  </c:pt>
                </c:lvl>
              </c:multiLvlStrCache>
            </c:multiLvlStrRef>
          </c:cat>
          <c:val>
            <c:numRef>
              <c:f>Sheet1!$C$2:$C$6</c:f>
              <c:numCache>
                <c:formatCode>General</c:formatCode>
                <c:ptCount val="5"/>
                <c:pt idx="0">
                  <c:v>8</c:v>
                </c:pt>
                <c:pt idx="1">
                  <c:v>18</c:v>
                </c:pt>
                <c:pt idx="2">
                  <c:v>35</c:v>
                </c:pt>
                <c:pt idx="3">
                  <c:v>52</c:v>
                </c:pt>
                <c:pt idx="4">
                  <c:v>71</c:v>
                </c:pt>
              </c:numCache>
            </c:numRef>
          </c:val>
          <c:smooth val="0"/>
        </c:ser>
        <c:ser>
          <c:idx val="2"/>
          <c:order val="2"/>
          <c:tx>
            <c:strRef>
              <c:f>Sheet1!$D$1</c:f>
              <c:strCache>
                <c:ptCount val="1"/>
                <c:pt idx="0">
                  <c:v>Administrative</c:v>
                </c:pt>
              </c:strCache>
            </c:strRef>
          </c:tx>
          <c:spPr>
            <a:solidFill>
              <a:srgbClr val="7EC8A0"/>
            </a:solidFill>
            <a:ln w="25400" cap="flat">
              <a:solidFill>
                <a:srgbClr val="7EC8A0"/>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8"/>
            <c:spPr>
              <a:solidFill>
                <a:srgbClr val="7EC8A0"/>
              </a:solidFill>
              <a:ln w="9525" cap="flat">
                <a:solidFill>
                  <a:srgbClr val="7EC8A0"/>
                </a:solidFill>
                <a:prstDash val="solid"/>
                <a:round/>
              </a:ln>
              <a:effectLst/>
            </c:spPr>
          </c:marker>
          <c:cat>
            <c:multiLvlStrRef>
              <c:f>Sheet1!$A$2:$A$6</c:f>
              <c:multiLvlStrCache>
                <c:ptCount val="5"/>
                <c:lvl>
                  <c:pt idx="0">
                    <c:v>2019</c:v>
                  </c:pt>
                  <c:pt idx="1">
                    <c:v>2021</c:v>
                  </c:pt>
                  <c:pt idx="2">
                    <c:v>2023</c:v>
                  </c:pt>
                  <c:pt idx="3">
                    <c:v>2025</c:v>
                  </c:pt>
                  <c:pt idx="4">
                    <c:v>2027</c:v>
                  </c:pt>
                </c:lvl>
              </c:multiLvlStrCache>
            </c:multiLvlStrRef>
          </c:cat>
          <c:val>
            <c:numRef>
              <c:f>Sheet1!$D$2:$D$6</c:f>
              <c:numCache>
                <c:formatCode>General</c:formatCode>
                <c:ptCount val="5"/>
                <c:pt idx="0">
                  <c:v>22</c:v>
                </c:pt>
                <c:pt idx="1">
                  <c:v>38</c:v>
                </c:pt>
                <c:pt idx="2">
                  <c:v>58</c:v>
                </c:pt>
                <c:pt idx="3">
                  <c:v>76</c:v>
                </c:pt>
                <c:pt idx="4">
                  <c:v>89</c:v>
                </c:pt>
              </c:numCache>
            </c:numRef>
          </c:val>
          <c:smooth val="0"/>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0" i="0" u="none" strike="noStrike">
                <a:solidFill>
                  <a:srgbClr val="2D3436"/>
                </a:solidFill>
                <a:latin typeface="Arial"/>
              </a:defRPr>
            </a:pPr>
            <a:endParaRPr lang="en-US"/>
          </a:p>
        </c:txPr>
        <c:crossAx val="2094734552"/>
        <c:crosses val="autoZero"/>
        <c:auto val="1"/>
        <c:lblAlgn val="ctr"/>
        <c:noMultiLvlLbl val="1"/>
      </c:catAx>
      <c:valAx>
        <c:axId val="2094734552"/>
        <c:scaling>
          <c:orientation val="minMax"/>
          <c:max val="100"/>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100" b="0" i="0" u="none" strike="noStrike">
                <a:solidFill>
                  <a:srgbClr val="2D3436"/>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our presentation on AI in Healthcare. This deck explores how artificial intelligence is revolutionizing medical practice, from diagnostics to drug discovery.
Key talking points: The healthcare AI market is projected to reach $188 billion by 2030, representing one of the most significant technological shifts in medicine since the discovery of antibiotics.
Transition: Let's begin with an overview of what we'll cover today.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Mayo Clinic's cardiology AI program demonstrates real-world impact. The 37% reduction in diagnostic time means faster treatment decisions for patients with acute cardiac events.
The 23% accuracy improvement comes from AI catching subtle ECG patterns that human cardiologists might miss, especially during high-stress situations.
Transition: But it's not all positive. There are significant challenges we must address.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privacy remains the top concern. Healthcare data breaches average $10.9 million per incident—the highest of any industry.
Algorithm bias is equally serious. Studies show some AI diagnostic tools perform worse for Black patients due to training data gaps. This isn't just a technical problem—it's an equity issue.
Transition: Despite these challenges, the opportunities are transformative.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60% reduction in drug development time means life-saving medications reach patients years earlier. The traditional 10-15 year development cycle is being compressed to 4-6 years.
Early cancer detection is perhaps the most impactful opportunity. Catching cancer two years earlier can improve 5-year survival rates by 40% or more.
Transition: Looking ahead, these opportunities will reshape healthcare by 2030.</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$188 billion represents a compound annual growth rate of 37% from today's $17 billion market. This assumes continued regulatory progress and technology maturation.
40% of clinical decisions AI-assisted doesn't mean AI replaces doctors—it means AI provides recommendations that physicians review and approve. Human oversight remains essential.
90% AI-enhanced drug discovery means nearly every new drug will use AI somewhere in its development pipeline.
Transition: Let me summarize the key takeaways.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summarize: AI has already matched or exceeded human diagnostic accuracy in specific domains. The market is growing at 37% annually. Challenges around bias and privacy require serious attention.
The future is collaborative—AI augments human expertise rather than replacing it. And adoption is accelerating faster than most predictions from just two years ago.
Transition: Thank you for your attention. I'm happy to answer any questions.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attending this presentation on AI in Healthcare. We've covered the current state, market dynamics, real-world applications, and future outlook for artificial intelligence in medicine.
Key resources for further reading: Nature Medicine's 2024 AI review, FDA's AI/ML guidance documents, and McKinsey's healthcare AI economic analysis.
I'm now happy to take any questions about the presentation or the broader AI healthcare landscape.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agenda covers six key areas. We'll start with the revolutionary impact of AI on healthcare, then examine the market landscape and specific applications.
The presentation includes real data from industry leaders like Mayo Clinic, Google DeepMind, and IBM Watson Health.
Transition: Before diving into applications, let's understand why AI in healthcare matters right now.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Healthcare faces unprecedented challenges. Costs are rising faster than inflation, diagnostic errors affect millions of patients annually, and physician burnout has reached crisis levels.
The $150 billion figure represents potential savings from AI implementation across administrative tasks, diagnostics, and treatment optimization.
Transition: The impact is already measurable. Let me show you one stunning statistic.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94% accuracy represents a watershed moment. This isn't just about AI matching human performance—it's about surpassing it in specific domains.
The 88% figure represents average human performance across thousands of studies. Top radiologists score higher, but AI provides consistent performance 24/7 without fatigue.
Transition: This accuracy is driving massive investment across the healthcare AI landscape.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Medical Imaging leads the market at $5.2 billion, driven by FDA approvals of AI diagnostic tools for radiology, pathology, and ophthalmology.
Drug Discovery is the fastest-growing segment as pharmaceutical companies adopt AI to reduce the $2.6 billion average cost of bringing a new drug to market.
Transition: Let's look at how investment is distributed across these categories.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Diagnostics leads investment at 28% because of clear ROI—better accuracy means fewer misdiagnoses, reduced liability, and improved patient outcomes.
Imaging at 24% reflects the maturity of computer vision technology applied to medical scans. The technology works, regulators approve it, and hospitals buy it.
Transition: This investment has built over the past decade. Let me show you how we got 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timeline shows accelerating progress. From DeepMind's entry in 2016 to today's autonomous diagnostic trials, each milestone built on the last.
2018 marked regulatory acceptance with the FDA's first approval. 2020 demonstrated AI's value in crisis with rapid COVID-19 screening deployment.
Transition: The competitive landscape is heating up. Let's compare the major players.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Google DeepMind leads in accuracy at 94%, but each player has different strengths. IBM Watson Health has the most FDA clearances. PathAI dominates digital pathology.
Tempus focuses on precision medicine using genomic data, explaining their higher cost and pending regulatory status for new molecular diagnostics.
Transition: These companies are driving rapid adoption across healthcare sectors.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Administrative AI leads because it's lower risk—scheduling, billing, and documentation don't directly impact patient outcomes.
Hospital clinical adoption is accelerating, jumping from 28% in 2021 to 67% today. This reflects growing physician confidence and regulatory clarity.
Pharma R&amp;D adoption is growing fastest in percentage terms but from a smaller base, focused on drug discovery and clinical trial optimization.
Transition: Real-world results are impressive. Here's a case study from Mayo Clinic.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6217920"/>
            <a:ext cx="9144000" cy="457200"/>
          </a:xfrm>
          <a:prstGeom prst="rect">
            <a:avLst/>
          </a:prstGeom>
          <a:solidFill>
            <a:srgbClr val="E8913A"/>
          </a:solidFill>
          <a:ln/>
        </p:spPr>
      </p:sp>
      <p:sp>
        <p:nvSpPr>
          <p:cNvPr id="3" name="Text 1"/>
          <p:cNvSpPr/>
          <p:nvPr/>
        </p:nvSpPr>
        <p:spPr>
          <a:xfrm>
            <a:off x="457200" y="2286000"/>
            <a:ext cx="8229600" cy="914400"/>
          </a:xfrm>
          <a:prstGeom prst="rect">
            <a:avLst/>
          </a:prstGeom>
          <a:noFill/>
          <a:ln/>
        </p:spPr>
        <p:txBody>
          <a:bodyPr wrap="square" rtlCol="0" anchor="ctr"/>
          <a:lstStyle/>
          <a:p>
            <a:pPr algn="ctr" indent="0" marL="0">
              <a:buNone/>
            </a:pPr>
            <a:r>
              <a:rPr lang="en-US" sz="5400" b="1" dirty="0">
                <a:solidFill>
                  <a:srgbClr val="FFFFFF"/>
                </a:solidFill>
                <a:latin typeface="Arial" pitchFamily="34" charset="0"/>
                <a:ea typeface="Arial" pitchFamily="34" charset="-122"/>
                <a:cs typeface="Arial" pitchFamily="34" charset="-120"/>
              </a:rPr>
              <a:t>AI in Healthcare</a:t>
            </a:r>
            <a:endParaRPr lang="en-US" sz="5400" dirty="0"/>
          </a:p>
        </p:txBody>
      </p:sp>
      <p:sp>
        <p:nvSpPr>
          <p:cNvPr id="4" name="Text 2"/>
          <p:cNvSpPr/>
          <p:nvPr/>
        </p:nvSpPr>
        <p:spPr>
          <a:xfrm>
            <a:off x="457200" y="3291840"/>
            <a:ext cx="8229600" cy="457200"/>
          </a:xfrm>
          <a:prstGeom prst="rect">
            <a:avLst/>
          </a:prstGeom>
          <a:noFill/>
          <a:ln/>
        </p:spPr>
        <p:txBody>
          <a:bodyPr wrap="square" rtlCol="0" anchor="ctr"/>
          <a:lstStyle/>
          <a:p>
            <a:pPr algn="ctr" indent="0" marL="0">
              <a:buNone/>
            </a:pPr>
            <a:r>
              <a:rPr lang="en-US" sz="2400" dirty="0">
                <a:solidFill>
                  <a:srgbClr val="E8913A"/>
                </a:solidFill>
                <a:latin typeface="Arial" pitchFamily="34" charset="0"/>
                <a:ea typeface="Arial" pitchFamily="34" charset="-122"/>
                <a:cs typeface="Arial" pitchFamily="34" charset="-120"/>
              </a:rPr>
              <a:t>Transforming Medicine Through Intelligence</a:t>
            </a:r>
            <a:endParaRPr lang="en-US" sz="2400" dirty="0"/>
          </a:p>
        </p:txBody>
      </p:sp>
      <p:sp>
        <p:nvSpPr>
          <p:cNvPr id="5" name="Text 3"/>
          <p:cNvSpPr/>
          <p:nvPr/>
        </p:nvSpPr>
        <p:spPr>
          <a:xfrm>
            <a:off x="457200" y="5029200"/>
            <a:ext cx="8229600" cy="365760"/>
          </a:xfrm>
          <a:prstGeom prst="rect">
            <a:avLst/>
          </a:prstGeom>
          <a:noFill/>
          <a:ln/>
        </p:spPr>
        <p:txBody>
          <a:bodyPr wrap="square" rtlCol="0" anchor="ctr"/>
          <a:lstStyle/>
          <a:p>
            <a:pPr algn="ctr" indent="0" marL="0">
              <a:buNone/>
            </a:pPr>
            <a:r>
              <a:rPr lang="en-US" sz="1400" dirty="0">
                <a:solidFill>
                  <a:srgbClr val="B0BEC5"/>
                </a:solidFill>
                <a:latin typeface="Arial" pitchFamily="34" charset="0"/>
                <a:ea typeface="Arial" pitchFamily="34" charset="-122"/>
                <a:cs typeface="Arial" pitchFamily="34" charset="-120"/>
              </a:rPr>
              <a:t>2026 • Generated with Claude 4 Sonnet</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5F7F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Case Study: Mayo Clinic AI Cardiology</a:t>
            </a:r>
            <a:endParaRPr lang="en-US" sz="3200" dirty="0"/>
          </a:p>
        </p:txBody>
      </p:sp>
      <p:sp>
        <p:nvSpPr>
          <p:cNvPr id="3" name="Shape 1"/>
          <p:cNvSpPr/>
          <p:nvPr/>
        </p:nvSpPr>
        <p:spPr>
          <a:xfrm>
            <a:off x="457200" y="1280160"/>
            <a:ext cx="4572000" cy="4389120"/>
          </a:xfrm>
          <a:prstGeom prst="rect">
            <a:avLst>
              <a:gd name="adj" fmla="val 2083"/>
            </a:avLst>
          </a:prstGeom>
          <a:solidFill>
            <a:srgbClr val="F5F7FA"/>
          </a:solidFill>
          <a:ln w="25400">
            <a:solidFill>
              <a:srgbClr val="1B2A4A"/>
            </a:solidFill>
            <a:prstDash val="solid"/>
          </a:ln>
        </p:spPr>
      </p:sp>
      <p:sp>
        <p:nvSpPr>
          <p:cNvPr id="4" name="Shape 2"/>
          <p:cNvSpPr/>
          <p:nvPr/>
        </p:nvSpPr>
        <p:spPr>
          <a:xfrm>
            <a:off x="457200" y="1280160"/>
            <a:ext cx="45720" cy="4389120"/>
          </a:xfrm>
          <a:prstGeom prst="rect">
            <a:avLst/>
          </a:prstGeom>
          <a:solidFill>
            <a:srgbClr val="E8913A"/>
          </a:solidFill>
          <a:ln/>
        </p:spPr>
      </p:sp>
      <p:sp>
        <p:nvSpPr>
          <p:cNvPr id="5" name="Text 3"/>
          <p:cNvSpPr/>
          <p:nvPr/>
        </p:nvSpPr>
        <p:spPr>
          <a:xfrm>
            <a:off x="640080" y="1463040"/>
            <a:ext cx="4114800" cy="365760"/>
          </a:xfrm>
          <a:prstGeom prst="rect">
            <a:avLst/>
          </a:prstGeom>
          <a:noFill/>
          <a:ln/>
        </p:spPr>
        <p:txBody>
          <a:bodyPr wrap="square" rtlCol="0" anchor="ctr"/>
          <a:lstStyle/>
          <a:p>
            <a:pPr indent="0" marL="0">
              <a:buNone/>
            </a:pPr>
            <a:r>
              <a:rPr lang="en-US" sz="1600" b="1" dirty="0">
                <a:solidFill>
                  <a:srgbClr val="1B2A4A"/>
                </a:solidFill>
                <a:latin typeface="Arial" pitchFamily="34" charset="0"/>
                <a:ea typeface="Arial" pitchFamily="34" charset="-122"/>
                <a:cs typeface="Arial" pitchFamily="34" charset="-120"/>
              </a:rPr>
              <a:t>The Initiative</a:t>
            </a:r>
            <a:endParaRPr lang="en-US" sz="1600" dirty="0"/>
          </a:p>
        </p:txBody>
      </p:sp>
      <p:sp>
        <p:nvSpPr>
          <p:cNvPr id="6" name="Text 4"/>
          <p:cNvSpPr/>
          <p:nvPr/>
        </p:nvSpPr>
        <p:spPr>
          <a:xfrm>
            <a:off x="640080" y="1828800"/>
            <a:ext cx="4114800" cy="1097280"/>
          </a:xfrm>
          <a:prstGeom prst="rect">
            <a:avLst/>
          </a:prstGeom>
          <a:noFill/>
          <a:ln/>
        </p:spPr>
        <p:txBody>
          <a:bodyPr wrap="square" rtlCol="0" anchor="ctr"/>
          <a:lstStyle/>
          <a:p>
            <a:pPr indent="0" marL="0">
              <a:buNone/>
            </a:pPr>
            <a:r>
              <a:rPr lang="en-US" sz="1200" dirty="0">
                <a:solidFill>
                  <a:srgbClr val="2D3436"/>
                </a:solidFill>
                <a:latin typeface="Arial" pitchFamily="34" charset="0"/>
                <a:ea typeface="Arial" pitchFamily="34" charset="-122"/>
                <a:cs typeface="Arial" pitchFamily="34" charset="-120"/>
              </a:rPr>
              <a:t>Mayo Clinic partnered with Google to deploy AI-powered ECG analysis across their cardiovascular practice. The system analyzes 12-lead ECGs in real-time, flagging potential arrhythmias and structural abnormalities.</a:t>
            </a:r>
            <a:endParaRPr lang="en-US" sz="1200" dirty="0"/>
          </a:p>
        </p:txBody>
      </p:sp>
      <p:sp>
        <p:nvSpPr>
          <p:cNvPr id="7" name="Shape 5"/>
          <p:cNvSpPr/>
          <p:nvPr/>
        </p:nvSpPr>
        <p:spPr>
          <a:xfrm>
            <a:off x="5303520" y="1280160"/>
            <a:ext cx="1828800" cy="1280160"/>
          </a:xfrm>
          <a:prstGeom prst="rect">
            <a:avLst>
              <a:gd name="adj" fmla="val 7143"/>
            </a:avLst>
          </a:prstGeom>
          <a:solidFill>
            <a:srgbClr val="1B2A4A"/>
          </a:solidFill>
          <a:ln/>
        </p:spPr>
      </p:sp>
      <p:sp>
        <p:nvSpPr>
          <p:cNvPr id="8" name="Text 6"/>
          <p:cNvSpPr/>
          <p:nvPr/>
        </p:nvSpPr>
        <p:spPr>
          <a:xfrm>
            <a:off x="5303520" y="1463040"/>
            <a:ext cx="1828800" cy="548640"/>
          </a:xfrm>
          <a:prstGeom prst="rect">
            <a:avLst/>
          </a:prstGeom>
          <a:noFill/>
          <a:ln/>
        </p:spPr>
        <p:txBody>
          <a:bodyPr wrap="square" rtlCol="0" anchor="ctr"/>
          <a:lstStyle/>
          <a:p>
            <a:pPr algn="ctr" indent="0" marL="0">
              <a:buNone/>
            </a:pPr>
            <a:r>
              <a:rPr lang="en-US" sz="3600" b="1" dirty="0">
                <a:solidFill>
                  <a:srgbClr val="E8913A"/>
                </a:solidFill>
                <a:latin typeface="Arial" pitchFamily="34" charset="0"/>
                <a:ea typeface="Arial" pitchFamily="34" charset="-122"/>
                <a:cs typeface="Arial" pitchFamily="34" charset="-120"/>
              </a:rPr>
              <a:t>37%</a:t>
            </a:r>
            <a:endParaRPr lang="en-US" sz="3600" dirty="0"/>
          </a:p>
        </p:txBody>
      </p:sp>
      <p:sp>
        <p:nvSpPr>
          <p:cNvPr id="9" name="Text 7"/>
          <p:cNvSpPr/>
          <p:nvPr/>
        </p:nvSpPr>
        <p:spPr>
          <a:xfrm>
            <a:off x="5303520" y="2057400"/>
            <a:ext cx="1828800" cy="365760"/>
          </a:xfrm>
          <a:prstGeom prst="rect">
            <a:avLst/>
          </a:prstGeom>
          <a:noFill/>
          <a:ln/>
        </p:spPr>
        <p:txBody>
          <a:bodyPr wrap="square" rtlCol="0" anchor="ctr"/>
          <a:lstStyle/>
          <a:p>
            <a:pPr algn="ctr" indent="0" marL="0">
              <a:buNone/>
            </a:pPr>
            <a:r>
              <a:rPr lang="en-US" sz="1100" dirty="0">
                <a:solidFill>
                  <a:srgbClr val="FFFFFF"/>
                </a:solidFill>
                <a:latin typeface="Arial" pitchFamily="34" charset="0"/>
                <a:ea typeface="Arial" pitchFamily="34" charset="-122"/>
                <a:cs typeface="Arial" pitchFamily="34" charset="-120"/>
              </a:rPr>
              <a:t>Faster Diagnosis</a:t>
            </a:r>
            <a:endParaRPr lang="en-US" sz="1100" dirty="0"/>
          </a:p>
        </p:txBody>
      </p:sp>
      <p:sp>
        <p:nvSpPr>
          <p:cNvPr id="10" name="Shape 8"/>
          <p:cNvSpPr/>
          <p:nvPr/>
        </p:nvSpPr>
        <p:spPr>
          <a:xfrm>
            <a:off x="7315200" y="1280160"/>
            <a:ext cx="1828800" cy="1280160"/>
          </a:xfrm>
          <a:prstGeom prst="rect">
            <a:avLst>
              <a:gd name="adj" fmla="val 7143"/>
            </a:avLst>
          </a:prstGeom>
          <a:solidFill>
            <a:srgbClr val="1B2A4A"/>
          </a:solidFill>
          <a:ln/>
        </p:spPr>
      </p:sp>
      <p:sp>
        <p:nvSpPr>
          <p:cNvPr id="11" name="Text 9"/>
          <p:cNvSpPr/>
          <p:nvPr/>
        </p:nvSpPr>
        <p:spPr>
          <a:xfrm>
            <a:off x="7315200" y="1463040"/>
            <a:ext cx="1828800" cy="548640"/>
          </a:xfrm>
          <a:prstGeom prst="rect">
            <a:avLst/>
          </a:prstGeom>
          <a:noFill/>
          <a:ln/>
        </p:spPr>
        <p:txBody>
          <a:bodyPr wrap="square" rtlCol="0" anchor="ctr"/>
          <a:lstStyle/>
          <a:p>
            <a:pPr algn="ctr" indent="0" marL="0">
              <a:buNone/>
            </a:pPr>
            <a:r>
              <a:rPr lang="en-US" sz="3600" b="1" dirty="0">
                <a:solidFill>
                  <a:srgbClr val="E8913A"/>
                </a:solidFill>
                <a:latin typeface="Arial" pitchFamily="34" charset="0"/>
                <a:ea typeface="Arial" pitchFamily="34" charset="-122"/>
                <a:cs typeface="Arial" pitchFamily="34" charset="-120"/>
              </a:rPr>
              <a:t>23%</a:t>
            </a:r>
            <a:endParaRPr lang="en-US" sz="3600" dirty="0"/>
          </a:p>
        </p:txBody>
      </p:sp>
      <p:sp>
        <p:nvSpPr>
          <p:cNvPr id="12" name="Text 10"/>
          <p:cNvSpPr/>
          <p:nvPr/>
        </p:nvSpPr>
        <p:spPr>
          <a:xfrm>
            <a:off x="7315200" y="2057400"/>
            <a:ext cx="1828800" cy="365760"/>
          </a:xfrm>
          <a:prstGeom prst="rect">
            <a:avLst/>
          </a:prstGeom>
          <a:noFill/>
          <a:ln/>
        </p:spPr>
        <p:txBody>
          <a:bodyPr wrap="square" rtlCol="0" anchor="ctr"/>
          <a:lstStyle/>
          <a:p>
            <a:pPr algn="ctr" indent="0" marL="0">
              <a:buNone/>
            </a:pPr>
            <a:r>
              <a:rPr lang="en-US" sz="1100" dirty="0">
                <a:solidFill>
                  <a:srgbClr val="FFFFFF"/>
                </a:solidFill>
                <a:latin typeface="Arial" pitchFamily="34" charset="0"/>
                <a:ea typeface="Arial" pitchFamily="34" charset="-122"/>
                <a:cs typeface="Arial" pitchFamily="34" charset="-120"/>
              </a:rPr>
              <a:t>Improved Accuracy</a:t>
            </a:r>
            <a:endParaRPr lang="en-US" sz="1100" dirty="0"/>
          </a:p>
        </p:txBody>
      </p:sp>
      <p:sp>
        <p:nvSpPr>
          <p:cNvPr id="13" name="Shape 11"/>
          <p:cNvSpPr/>
          <p:nvPr/>
        </p:nvSpPr>
        <p:spPr>
          <a:xfrm>
            <a:off x="5303520" y="2743200"/>
            <a:ext cx="1828800" cy="1280160"/>
          </a:xfrm>
          <a:prstGeom prst="rect">
            <a:avLst>
              <a:gd name="adj" fmla="val 7143"/>
            </a:avLst>
          </a:prstGeom>
          <a:solidFill>
            <a:srgbClr val="1B2A4A"/>
          </a:solidFill>
          <a:ln/>
        </p:spPr>
      </p:sp>
      <p:sp>
        <p:nvSpPr>
          <p:cNvPr id="14" name="Text 12"/>
          <p:cNvSpPr/>
          <p:nvPr/>
        </p:nvSpPr>
        <p:spPr>
          <a:xfrm>
            <a:off x="5303520" y="2926080"/>
            <a:ext cx="1828800" cy="548640"/>
          </a:xfrm>
          <a:prstGeom prst="rect">
            <a:avLst/>
          </a:prstGeom>
          <a:noFill/>
          <a:ln/>
        </p:spPr>
        <p:txBody>
          <a:bodyPr wrap="square" rtlCol="0" anchor="ctr"/>
          <a:lstStyle/>
          <a:p>
            <a:pPr algn="ctr" indent="0" marL="0">
              <a:buNone/>
            </a:pPr>
            <a:r>
              <a:rPr lang="en-US" sz="3600" b="1" dirty="0">
                <a:solidFill>
                  <a:srgbClr val="E8913A"/>
                </a:solidFill>
                <a:latin typeface="Arial" pitchFamily="34" charset="0"/>
                <a:ea typeface="Arial" pitchFamily="34" charset="-122"/>
                <a:cs typeface="Arial" pitchFamily="34" charset="-120"/>
              </a:rPr>
              <a:t>15K</a:t>
            </a:r>
            <a:endParaRPr lang="en-US" sz="3600" dirty="0"/>
          </a:p>
        </p:txBody>
      </p:sp>
      <p:sp>
        <p:nvSpPr>
          <p:cNvPr id="15" name="Text 13"/>
          <p:cNvSpPr/>
          <p:nvPr/>
        </p:nvSpPr>
        <p:spPr>
          <a:xfrm>
            <a:off x="5303520" y="3520440"/>
            <a:ext cx="1828800" cy="365760"/>
          </a:xfrm>
          <a:prstGeom prst="rect">
            <a:avLst/>
          </a:prstGeom>
          <a:noFill/>
          <a:ln/>
        </p:spPr>
        <p:txBody>
          <a:bodyPr wrap="square" rtlCol="0" anchor="ctr"/>
          <a:lstStyle/>
          <a:p>
            <a:pPr algn="ctr" indent="0" marL="0">
              <a:buNone/>
            </a:pPr>
            <a:r>
              <a:rPr lang="en-US" sz="1100" dirty="0">
                <a:solidFill>
                  <a:srgbClr val="FFFFFF"/>
                </a:solidFill>
                <a:latin typeface="Arial" pitchFamily="34" charset="0"/>
                <a:ea typeface="Arial" pitchFamily="34" charset="-122"/>
                <a:cs typeface="Arial" pitchFamily="34" charset="-120"/>
              </a:rPr>
              <a:t>Patients Analyzed</a:t>
            </a:r>
            <a:endParaRPr lang="en-US" sz="1100" dirty="0"/>
          </a:p>
        </p:txBody>
      </p:sp>
      <p:sp>
        <p:nvSpPr>
          <p:cNvPr id="16" name="Text 14"/>
          <p:cNvSpPr/>
          <p:nvPr/>
        </p:nvSpPr>
        <p:spPr>
          <a:xfrm>
            <a:off x="457200" y="5760720"/>
            <a:ext cx="8229600" cy="274320"/>
          </a:xfrm>
          <a:prstGeom prst="rect">
            <a:avLst/>
          </a:prstGeom>
          <a:noFill/>
          <a:ln/>
        </p:spPr>
        <p:txBody>
          <a:bodyPr wrap="square" rtlCol="0" anchor="ctr"/>
          <a:lstStyle/>
          <a:p>
            <a:pPr algn="ctr" indent="0" marL="0">
              <a:buNone/>
            </a:pPr>
            <a:r>
              <a:rPr lang="en-US" sz="1000" dirty="0">
                <a:solidFill>
                  <a:srgbClr val="B0BEC5"/>
                </a:solidFill>
                <a:latin typeface="Arial" pitchFamily="34" charset="0"/>
                <a:ea typeface="Arial" pitchFamily="34" charset="-122"/>
                <a:cs typeface="Arial" pitchFamily="34" charset="-120"/>
              </a:rPr>
              <a:t>Results from 2023-2024 deployment across 3 Mayo Clinic locations</a:t>
            </a:r>
            <a:endParaRPr lang="en-US" sz="1000" dirty="0"/>
          </a:p>
        </p:txBody>
      </p:sp>
      <p:sp>
        <p:nvSpPr>
          <p:cNvPr id="17" name="Text 15"/>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AI in Healthcare • 2026</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5F7F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Challenges &amp; Risks</a:t>
            </a:r>
            <a:endParaRPr lang="en-US" sz="3200" dirty="0"/>
          </a:p>
        </p:txBody>
      </p:sp>
      <p:sp>
        <p:nvSpPr>
          <p:cNvPr id="3" name="Shape 1"/>
          <p:cNvSpPr/>
          <p:nvPr/>
        </p:nvSpPr>
        <p:spPr>
          <a:xfrm>
            <a:off x="457200" y="1280160"/>
            <a:ext cx="182880" cy="731520"/>
          </a:xfrm>
          <a:prstGeom prst="rect">
            <a:avLst/>
          </a:prstGeom>
          <a:solidFill>
            <a:srgbClr val="D4556B"/>
          </a:solidFill>
          <a:ln/>
        </p:spPr>
      </p:sp>
      <p:sp>
        <p:nvSpPr>
          <p:cNvPr id="4" name="Text 2"/>
          <p:cNvSpPr/>
          <p:nvPr/>
        </p:nvSpPr>
        <p:spPr>
          <a:xfrm>
            <a:off x="822960" y="1371600"/>
            <a:ext cx="2743200"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Data Privacy</a:t>
            </a:r>
            <a:endParaRPr lang="en-US" sz="1600" dirty="0"/>
          </a:p>
        </p:txBody>
      </p:sp>
      <p:sp>
        <p:nvSpPr>
          <p:cNvPr id="5" name="Shape 3"/>
          <p:cNvSpPr/>
          <p:nvPr/>
        </p:nvSpPr>
        <p:spPr>
          <a:xfrm>
            <a:off x="822960" y="1691640"/>
            <a:ext cx="731520" cy="228600"/>
          </a:xfrm>
          <a:prstGeom prst="rect">
            <a:avLst>
              <a:gd name="adj" fmla="val 20000"/>
            </a:avLst>
          </a:prstGeom>
          <a:solidFill>
            <a:srgbClr val="D4556B"/>
          </a:solidFill>
          <a:ln/>
        </p:spPr>
      </p:sp>
      <p:sp>
        <p:nvSpPr>
          <p:cNvPr id="6" name="Text 4"/>
          <p:cNvSpPr/>
          <p:nvPr/>
        </p:nvSpPr>
        <p:spPr>
          <a:xfrm>
            <a:off x="822960" y="1709928"/>
            <a:ext cx="731520" cy="18288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High</a:t>
            </a:r>
            <a:endParaRPr lang="en-US" sz="1000" dirty="0"/>
          </a:p>
        </p:txBody>
      </p:sp>
      <p:sp>
        <p:nvSpPr>
          <p:cNvPr id="7" name="Shape 5"/>
          <p:cNvSpPr/>
          <p:nvPr/>
        </p:nvSpPr>
        <p:spPr>
          <a:xfrm>
            <a:off x="457200" y="2286000"/>
            <a:ext cx="182880" cy="731520"/>
          </a:xfrm>
          <a:prstGeom prst="rect">
            <a:avLst/>
          </a:prstGeom>
          <a:solidFill>
            <a:srgbClr val="D4556B"/>
          </a:solidFill>
          <a:ln/>
        </p:spPr>
      </p:sp>
      <p:sp>
        <p:nvSpPr>
          <p:cNvPr id="8" name="Text 6"/>
          <p:cNvSpPr/>
          <p:nvPr/>
        </p:nvSpPr>
        <p:spPr>
          <a:xfrm>
            <a:off x="822960" y="2377440"/>
            <a:ext cx="2743200"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Algorithm Bias</a:t>
            </a:r>
            <a:endParaRPr lang="en-US" sz="1600" dirty="0"/>
          </a:p>
        </p:txBody>
      </p:sp>
      <p:sp>
        <p:nvSpPr>
          <p:cNvPr id="9" name="Shape 7"/>
          <p:cNvSpPr/>
          <p:nvPr/>
        </p:nvSpPr>
        <p:spPr>
          <a:xfrm>
            <a:off x="822960" y="2697480"/>
            <a:ext cx="731520" cy="228600"/>
          </a:xfrm>
          <a:prstGeom prst="rect">
            <a:avLst>
              <a:gd name="adj" fmla="val 20000"/>
            </a:avLst>
          </a:prstGeom>
          <a:solidFill>
            <a:srgbClr val="D4556B"/>
          </a:solidFill>
          <a:ln/>
        </p:spPr>
      </p:sp>
      <p:sp>
        <p:nvSpPr>
          <p:cNvPr id="10" name="Text 8"/>
          <p:cNvSpPr/>
          <p:nvPr/>
        </p:nvSpPr>
        <p:spPr>
          <a:xfrm>
            <a:off x="822960" y="2715768"/>
            <a:ext cx="731520" cy="18288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High</a:t>
            </a:r>
            <a:endParaRPr lang="en-US" sz="1000" dirty="0"/>
          </a:p>
        </p:txBody>
      </p:sp>
      <p:sp>
        <p:nvSpPr>
          <p:cNvPr id="11" name="Shape 9"/>
          <p:cNvSpPr/>
          <p:nvPr/>
        </p:nvSpPr>
        <p:spPr>
          <a:xfrm>
            <a:off x="457200" y="3291840"/>
            <a:ext cx="182880" cy="731520"/>
          </a:xfrm>
          <a:prstGeom prst="rect">
            <a:avLst/>
          </a:prstGeom>
          <a:solidFill>
            <a:srgbClr val="E8913A"/>
          </a:solidFill>
          <a:ln/>
        </p:spPr>
      </p:sp>
      <p:sp>
        <p:nvSpPr>
          <p:cNvPr id="12" name="Text 10"/>
          <p:cNvSpPr/>
          <p:nvPr/>
        </p:nvSpPr>
        <p:spPr>
          <a:xfrm>
            <a:off x="822960" y="3383280"/>
            <a:ext cx="2743200"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Regulatory Gaps</a:t>
            </a:r>
            <a:endParaRPr lang="en-US" sz="1600" dirty="0"/>
          </a:p>
        </p:txBody>
      </p:sp>
      <p:sp>
        <p:nvSpPr>
          <p:cNvPr id="13" name="Shape 11"/>
          <p:cNvSpPr/>
          <p:nvPr/>
        </p:nvSpPr>
        <p:spPr>
          <a:xfrm>
            <a:off x="822960" y="3703320"/>
            <a:ext cx="731520" cy="228600"/>
          </a:xfrm>
          <a:prstGeom prst="rect">
            <a:avLst>
              <a:gd name="adj" fmla="val 20000"/>
            </a:avLst>
          </a:prstGeom>
          <a:solidFill>
            <a:srgbClr val="E8913A"/>
          </a:solidFill>
          <a:ln/>
        </p:spPr>
      </p:sp>
      <p:sp>
        <p:nvSpPr>
          <p:cNvPr id="14" name="Text 12"/>
          <p:cNvSpPr/>
          <p:nvPr/>
        </p:nvSpPr>
        <p:spPr>
          <a:xfrm>
            <a:off x="822960" y="3721608"/>
            <a:ext cx="731520" cy="18288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Medium</a:t>
            </a:r>
            <a:endParaRPr lang="en-US" sz="1000" dirty="0"/>
          </a:p>
        </p:txBody>
      </p:sp>
      <p:sp>
        <p:nvSpPr>
          <p:cNvPr id="15" name="Shape 13"/>
          <p:cNvSpPr/>
          <p:nvPr/>
        </p:nvSpPr>
        <p:spPr>
          <a:xfrm>
            <a:off x="457200" y="4297680"/>
            <a:ext cx="182880" cy="731520"/>
          </a:xfrm>
          <a:prstGeom prst="rect">
            <a:avLst/>
          </a:prstGeom>
          <a:solidFill>
            <a:srgbClr val="E8913A"/>
          </a:solidFill>
          <a:ln/>
        </p:spPr>
      </p:sp>
      <p:sp>
        <p:nvSpPr>
          <p:cNvPr id="16" name="Text 14"/>
          <p:cNvSpPr/>
          <p:nvPr/>
        </p:nvSpPr>
        <p:spPr>
          <a:xfrm>
            <a:off x="822960" y="4389120"/>
            <a:ext cx="2743200"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Integration Costs</a:t>
            </a:r>
            <a:endParaRPr lang="en-US" sz="1600" dirty="0"/>
          </a:p>
        </p:txBody>
      </p:sp>
      <p:sp>
        <p:nvSpPr>
          <p:cNvPr id="17" name="Shape 15"/>
          <p:cNvSpPr/>
          <p:nvPr/>
        </p:nvSpPr>
        <p:spPr>
          <a:xfrm>
            <a:off x="822960" y="4709160"/>
            <a:ext cx="731520" cy="228600"/>
          </a:xfrm>
          <a:prstGeom prst="rect">
            <a:avLst>
              <a:gd name="adj" fmla="val 20000"/>
            </a:avLst>
          </a:prstGeom>
          <a:solidFill>
            <a:srgbClr val="E8913A"/>
          </a:solidFill>
          <a:ln/>
        </p:spPr>
      </p:sp>
      <p:sp>
        <p:nvSpPr>
          <p:cNvPr id="18" name="Text 16"/>
          <p:cNvSpPr/>
          <p:nvPr/>
        </p:nvSpPr>
        <p:spPr>
          <a:xfrm>
            <a:off x="822960" y="4727448"/>
            <a:ext cx="731520" cy="18288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Medium</a:t>
            </a:r>
            <a:endParaRPr lang="en-US" sz="1000" dirty="0"/>
          </a:p>
        </p:txBody>
      </p:sp>
      <p:sp>
        <p:nvSpPr>
          <p:cNvPr id="19" name="Shape 17"/>
          <p:cNvSpPr/>
          <p:nvPr/>
        </p:nvSpPr>
        <p:spPr>
          <a:xfrm>
            <a:off x="457200" y="5303520"/>
            <a:ext cx="182880" cy="731520"/>
          </a:xfrm>
          <a:prstGeom prst="rect">
            <a:avLst/>
          </a:prstGeom>
          <a:solidFill>
            <a:srgbClr val="7EC8A0"/>
          </a:solidFill>
          <a:ln/>
        </p:spPr>
      </p:sp>
      <p:sp>
        <p:nvSpPr>
          <p:cNvPr id="20" name="Text 18"/>
          <p:cNvSpPr/>
          <p:nvPr/>
        </p:nvSpPr>
        <p:spPr>
          <a:xfrm>
            <a:off x="822960" y="5394960"/>
            <a:ext cx="2743200"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Staff Training</a:t>
            </a:r>
            <a:endParaRPr lang="en-US" sz="1600" dirty="0"/>
          </a:p>
        </p:txBody>
      </p:sp>
      <p:sp>
        <p:nvSpPr>
          <p:cNvPr id="21" name="Shape 19"/>
          <p:cNvSpPr/>
          <p:nvPr/>
        </p:nvSpPr>
        <p:spPr>
          <a:xfrm>
            <a:off x="822960" y="5715000"/>
            <a:ext cx="731520" cy="228600"/>
          </a:xfrm>
          <a:prstGeom prst="rect">
            <a:avLst>
              <a:gd name="adj" fmla="val 20000"/>
            </a:avLst>
          </a:prstGeom>
          <a:solidFill>
            <a:srgbClr val="7EC8A0"/>
          </a:solidFill>
          <a:ln/>
        </p:spPr>
      </p:sp>
      <p:sp>
        <p:nvSpPr>
          <p:cNvPr id="22" name="Text 20"/>
          <p:cNvSpPr/>
          <p:nvPr/>
        </p:nvSpPr>
        <p:spPr>
          <a:xfrm>
            <a:off x="822960" y="5733288"/>
            <a:ext cx="731520" cy="18288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Low</a:t>
            </a:r>
            <a:endParaRPr lang="en-US" sz="1000" dirty="0"/>
          </a:p>
        </p:txBody>
      </p:sp>
      <p:sp>
        <p:nvSpPr>
          <p:cNvPr id="23" name="Text 21"/>
          <p:cNvSpPr/>
          <p:nvPr/>
        </p:nvSpPr>
        <p:spPr>
          <a:xfrm>
            <a:off x="5029200" y="1371600"/>
            <a:ext cx="3657600" cy="548640"/>
          </a:xfrm>
          <a:prstGeom prst="rect">
            <a:avLst/>
          </a:prstGeom>
          <a:noFill/>
          <a:ln/>
        </p:spPr>
        <p:txBody>
          <a:bodyPr wrap="square" rtlCol="0" anchor="ctr"/>
          <a:lstStyle/>
          <a:p>
            <a:pPr indent="0" marL="0">
              <a:buNone/>
            </a:pPr>
            <a:r>
              <a:rPr lang="en-US" sz="1100" dirty="0">
                <a:solidFill>
                  <a:srgbClr val="B0BEC5"/>
                </a:solidFill>
                <a:latin typeface="Arial" pitchFamily="34" charset="0"/>
                <a:ea typeface="Arial" pitchFamily="34" charset="-122"/>
                <a:cs typeface="Arial" pitchFamily="34" charset="-120"/>
              </a:rPr>
              <a:t>Patient data is highly sensitive. Breaches can expose millions of records.</a:t>
            </a:r>
            <a:endParaRPr lang="en-US" sz="1100" dirty="0"/>
          </a:p>
        </p:txBody>
      </p:sp>
      <p:sp>
        <p:nvSpPr>
          <p:cNvPr id="24" name="Text 22"/>
          <p:cNvSpPr/>
          <p:nvPr/>
        </p:nvSpPr>
        <p:spPr>
          <a:xfrm>
            <a:off x="5029200" y="2377440"/>
            <a:ext cx="3657600" cy="548640"/>
          </a:xfrm>
          <a:prstGeom prst="rect">
            <a:avLst/>
          </a:prstGeom>
          <a:noFill/>
          <a:ln/>
        </p:spPr>
        <p:txBody>
          <a:bodyPr wrap="square" rtlCol="0" anchor="ctr"/>
          <a:lstStyle/>
          <a:p>
            <a:pPr indent="0" marL="0">
              <a:buNone/>
            </a:pPr>
            <a:r>
              <a:rPr lang="en-US" sz="1100" dirty="0">
                <a:solidFill>
                  <a:srgbClr val="B0BEC5"/>
                </a:solidFill>
                <a:latin typeface="Arial" pitchFamily="34" charset="0"/>
                <a:ea typeface="Arial" pitchFamily="34" charset="-122"/>
                <a:cs typeface="Arial" pitchFamily="34" charset="-120"/>
              </a:rPr>
              <a:t>Training data may underrepresent minorities, leading to disparities.</a:t>
            </a:r>
            <a:endParaRPr lang="en-US" sz="1100" dirty="0"/>
          </a:p>
        </p:txBody>
      </p:sp>
      <p:sp>
        <p:nvSpPr>
          <p:cNvPr id="25" name="Text 23"/>
          <p:cNvSpPr/>
          <p:nvPr/>
        </p:nvSpPr>
        <p:spPr>
          <a:xfrm>
            <a:off x="5029200" y="3383280"/>
            <a:ext cx="3657600" cy="548640"/>
          </a:xfrm>
          <a:prstGeom prst="rect">
            <a:avLst/>
          </a:prstGeom>
          <a:noFill/>
          <a:ln/>
        </p:spPr>
        <p:txBody>
          <a:bodyPr wrap="square" rtlCol="0" anchor="ctr"/>
          <a:lstStyle/>
          <a:p>
            <a:pPr indent="0" marL="0">
              <a:buNone/>
            </a:pPr>
            <a:r>
              <a:rPr lang="en-US" sz="1100" dirty="0">
                <a:solidFill>
                  <a:srgbClr val="B0BEC5"/>
                </a:solidFill>
                <a:latin typeface="Arial" pitchFamily="34" charset="0"/>
                <a:ea typeface="Arial" pitchFamily="34" charset="-122"/>
                <a:cs typeface="Arial" pitchFamily="34" charset="-120"/>
              </a:rPr>
              <a:t>Regulations lag behind technology, creating compliance uncertainty.</a:t>
            </a:r>
            <a:endParaRPr lang="en-US" sz="1100" dirty="0"/>
          </a:p>
        </p:txBody>
      </p:sp>
      <p:sp>
        <p:nvSpPr>
          <p:cNvPr id="26" name="Text 24"/>
          <p:cNvSpPr/>
          <p:nvPr/>
        </p:nvSpPr>
        <p:spPr>
          <a:xfrm>
            <a:off x="5029200" y="4389120"/>
            <a:ext cx="3657600" cy="548640"/>
          </a:xfrm>
          <a:prstGeom prst="rect">
            <a:avLst/>
          </a:prstGeom>
          <a:noFill/>
          <a:ln/>
        </p:spPr>
        <p:txBody>
          <a:bodyPr wrap="square" rtlCol="0" anchor="ctr"/>
          <a:lstStyle/>
          <a:p>
            <a:pPr indent="0" marL="0">
              <a:buNone/>
            </a:pPr>
            <a:r>
              <a:rPr lang="en-US" sz="1100" dirty="0">
                <a:solidFill>
                  <a:srgbClr val="B0BEC5"/>
                </a:solidFill>
                <a:latin typeface="Arial" pitchFamily="34" charset="0"/>
                <a:ea typeface="Arial" pitchFamily="34" charset="-122"/>
                <a:cs typeface="Arial" pitchFamily="34" charset="-120"/>
              </a:rPr>
              <a:t>Legacy systems require expensive upgrades to integrate AI.</a:t>
            </a:r>
            <a:endParaRPr lang="en-US" sz="1100" dirty="0"/>
          </a:p>
        </p:txBody>
      </p:sp>
      <p:sp>
        <p:nvSpPr>
          <p:cNvPr id="27" name="Text 25"/>
          <p:cNvSpPr/>
          <p:nvPr/>
        </p:nvSpPr>
        <p:spPr>
          <a:xfrm>
            <a:off x="5029200" y="5394960"/>
            <a:ext cx="3657600" cy="548640"/>
          </a:xfrm>
          <a:prstGeom prst="rect">
            <a:avLst/>
          </a:prstGeom>
          <a:noFill/>
          <a:ln/>
        </p:spPr>
        <p:txBody>
          <a:bodyPr wrap="square" rtlCol="0" anchor="ctr"/>
          <a:lstStyle/>
          <a:p>
            <a:pPr indent="0" marL="0">
              <a:buNone/>
            </a:pPr>
            <a:r>
              <a:rPr lang="en-US" sz="1100" dirty="0">
                <a:solidFill>
                  <a:srgbClr val="B0BEC5"/>
                </a:solidFill>
                <a:latin typeface="Arial" pitchFamily="34" charset="0"/>
                <a:ea typeface="Arial" pitchFamily="34" charset="-122"/>
                <a:cs typeface="Arial" pitchFamily="34" charset="-120"/>
              </a:rPr>
              <a:t>Healthcare workers need extensive training to use AI effectively.</a:t>
            </a:r>
            <a:endParaRPr lang="en-US" sz="1100" dirty="0"/>
          </a:p>
        </p:txBody>
      </p:sp>
      <p:sp>
        <p:nvSpPr>
          <p:cNvPr id="28" name="Text 26"/>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AI in Healthcare • 2026</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F7F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Transformative Opportunities</a:t>
            </a:r>
            <a:endParaRPr lang="en-US" sz="3200" dirty="0"/>
          </a:p>
        </p:txBody>
      </p:sp>
      <p:sp>
        <p:nvSpPr>
          <p:cNvPr id="3" name="Shape 1"/>
          <p:cNvSpPr/>
          <p:nvPr/>
        </p:nvSpPr>
        <p:spPr>
          <a:xfrm>
            <a:off x="457200" y="1280160"/>
            <a:ext cx="4114800" cy="2011680"/>
          </a:xfrm>
          <a:prstGeom prst="rect">
            <a:avLst>
              <a:gd name="adj" fmla="val 4545"/>
            </a:avLst>
          </a:prstGeom>
          <a:solidFill>
            <a:srgbClr val="F5F7FA"/>
          </a:solidFill>
          <a:ln w="12700">
            <a:solidFill>
              <a:srgbClr val="B0BEC5"/>
            </a:solidFill>
            <a:prstDash val="solid"/>
          </a:ln>
        </p:spPr>
      </p:sp>
      <p:sp>
        <p:nvSpPr>
          <p:cNvPr id="4" name="Shape 2"/>
          <p:cNvSpPr/>
          <p:nvPr/>
        </p:nvSpPr>
        <p:spPr>
          <a:xfrm>
            <a:off x="457200" y="1280160"/>
            <a:ext cx="4114800" cy="73152"/>
          </a:xfrm>
          <a:prstGeom prst="rect">
            <a:avLst>
              <a:gd name="adj" fmla="val 62500"/>
            </a:avLst>
          </a:prstGeom>
          <a:solidFill>
            <a:srgbClr val="E8913A"/>
          </a:solidFill>
          <a:ln/>
        </p:spPr>
      </p:sp>
      <p:sp>
        <p:nvSpPr>
          <p:cNvPr id="5" name="Text 3"/>
          <p:cNvSpPr/>
          <p:nvPr/>
        </p:nvSpPr>
        <p:spPr>
          <a:xfrm>
            <a:off x="640080" y="1554480"/>
            <a:ext cx="1371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60%</a:t>
            </a:r>
            <a:endParaRPr lang="en-US" sz="3200" dirty="0"/>
          </a:p>
        </p:txBody>
      </p:sp>
      <p:sp>
        <p:nvSpPr>
          <p:cNvPr id="6" name="Text 4"/>
          <p:cNvSpPr/>
          <p:nvPr/>
        </p:nvSpPr>
        <p:spPr>
          <a:xfrm>
            <a:off x="640080" y="2103120"/>
            <a:ext cx="3657600" cy="365760"/>
          </a:xfrm>
          <a:prstGeom prst="rect">
            <a:avLst/>
          </a:prstGeom>
          <a:noFill/>
          <a:ln/>
        </p:spPr>
        <p:txBody>
          <a:bodyPr wrap="square" rtlCol="0" anchor="ctr"/>
          <a:lstStyle/>
          <a:p>
            <a:pPr indent="0" marL="0">
              <a:buNone/>
            </a:pPr>
            <a:r>
              <a:rPr lang="en-US" sz="1400" b="1" dirty="0">
                <a:solidFill>
                  <a:srgbClr val="2D3436"/>
                </a:solidFill>
                <a:latin typeface="Arial" pitchFamily="34" charset="0"/>
                <a:ea typeface="Arial" pitchFamily="34" charset="-122"/>
                <a:cs typeface="Arial" pitchFamily="34" charset="-120"/>
              </a:rPr>
              <a:t>Faster Drug Development</a:t>
            </a:r>
            <a:endParaRPr lang="en-US" sz="1400" dirty="0"/>
          </a:p>
        </p:txBody>
      </p:sp>
      <p:sp>
        <p:nvSpPr>
          <p:cNvPr id="7" name="Text 5"/>
          <p:cNvSpPr/>
          <p:nvPr/>
        </p:nvSpPr>
        <p:spPr>
          <a:xfrm>
            <a:off x="640080" y="2468880"/>
            <a:ext cx="3657600" cy="548640"/>
          </a:xfrm>
          <a:prstGeom prst="rect">
            <a:avLst/>
          </a:prstGeom>
          <a:noFill/>
          <a:ln/>
        </p:spPr>
        <p:txBody>
          <a:bodyPr wrap="square" rtlCol="0" anchor="ctr"/>
          <a:lstStyle/>
          <a:p>
            <a:pPr indent="0" marL="0">
              <a:buNone/>
            </a:pPr>
            <a:r>
              <a:rPr lang="en-US" sz="1100" dirty="0">
                <a:solidFill>
                  <a:srgbClr val="B0BEC5"/>
                </a:solidFill>
                <a:latin typeface="Arial" pitchFamily="34" charset="0"/>
                <a:ea typeface="Arial" pitchFamily="34" charset="-122"/>
                <a:cs typeface="Arial" pitchFamily="34" charset="-120"/>
              </a:rPr>
              <a:t>Reduction in clinical trial time</a:t>
            </a:r>
            <a:endParaRPr lang="en-US" sz="1100" dirty="0"/>
          </a:p>
        </p:txBody>
      </p:sp>
      <p:sp>
        <p:nvSpPr>
          <p:cNvPr id="8" name="Shape 6"/>
          <p:cNvSpPr/>
          <p:nvPr/>
        </p:nvSpPr>
        <p:spPr>
          <a:xfrm>
            <a:off x="4846320" y="1280160"/>
            <a:ext cx="4114800" cy="2011680"/>
          </a:xfrm>
          <a:prstGeom prst="rect">
            <a:avLst>
              <a:gd name="adj" fmla="val 4545"/>
            </a:avLst>
          </a:prstGeom>
          <a:solidFill>
            <a:srgbClr val="F5F7FA"/>
          </a:solidFill>
          <a:ln w="12700">
            <a:solidFill>
              <a:srgbClr val="B0BEC5"/>
            </a:solidFill>
            <a:prstDash val="solid"/>
          </a:ln>
        </p:spPr>
      </p:sp>
      <p:sp>
        <p:nvSpPr>
          <p:cNvPr id="9" name="Shape 7"/>
          <p:cNvSpPr/>
          <p:nvPr/>
        </p:nvSpPr>
        <p:spPr>
          <a:xfrm>
            <a:off x="4846320" y="1280160"/>
            <a:ext cx="4114800" cy="73152"/>
          </a:xfrm>
          <a:prstGeom prst="rect">
            <a:avLst>
              <a:gd name="adj" fmla="val 62500"/>
            </a:avLst>
          </a:prstGeom>
          <a:solidFill>
            <a:srgbClr val="E8913A"/>
          </a:solidFill>
          <a:ln/>
        </p:spPr>
      </p:sp>
      <p:sp>
        <p:nvSpPr>
          <p:cNvPr id="10" name="Text 8"/>
          <p:cNvSpPr/>
          <p:nvPr/>
        </p:nvSpPr>
        <p:spPr>
          <a:xfrm>
            <a:off x="5029200" y="1554480"/>
            <a:ext cx="1371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2 years</a:t>
            </a:r>
            <a:endParaRPr lang="en-US" sz="3200" dirty="0"/>
          </a:p>
        </p:txBody>
      </p:sp>
      <p:sp>
        <p:nvSpPr>
          <p:cNvPr id="11" name="Text 9"/>
          <p:cNvSpPr/>
          <p:nvPr/>
        </p:nvSpPr>
        <p:spPr>
          <a:xfrm>
            <a:off x="5029200" y="2103120"/>
            <a:ext cx="3657600" cy="365760"/>
          </a:xfrm>
          <a:prstGeom prst="rect">
            <a:avLst/>
          </a:prstGeom>
          <a:noFill/>
          <a:ln/>
        </p:spPr>
        <p:txBody>
          <a:bodyPr wrap="square" rtlCol="0" anchor="ctr"/>
          <a:lstStyle/>
          <a:p>
            <a:pPr indent="0" marL="0">
              <a:buNone/>
            </a:pPr>
            <a:r>
              <a:rPr lang="en-US" sz="1400" b="1" dirty="0">
                <a:solidFill>
                  <a:srgbClr val="2D3436"/>
                </a:solidFill>
                <a:latin typeface="Arial" pitchFamily="34" charset="0"/>
                <a:ea typeface="Arial" pitchFamily="34" charset="-122"/>
                <a:cs typeface="Arial" pitchFamily="34" charset="-120"/>
              </a:rPr>
              <a:t>Early Disease Detection</a:t>
            </a:r>
            <a:endParaRPr lang="en-US" sz="1400" dirty="0"/>
          </a:p>
        </p:txBody>
      </p:sp>
      <p:sp>
        <p:nvSpPr>
          <p:cNvPr id="12" name="Text 10"/>
          <p:cNvSpPr/>
          <p:nvPr/>
        </p:nvSpPr>
        <p:spPr>
          <a:xfrm>
            <a:off x="5029200" y="2468880"/>
            <a:ext cx="3657600" cy="548640"/>
          </a:xfrm>
          <a:prstGeom prst="rect">
            <a:avLst/>
          </a:prstGeom>
          <a:noFill/>
          <a:ln/>
        </p:spPr>
        <p:txBody>
          <a:bodyPr wrap="square" rtlCol="0" anchor="ctr"/>
          <a:lstStyle/>
          <a:p>
            <a:pPr indent="0" marL="0">
              <a:buNone/>
            </a:pPr>
            <a:r>
              <a:rPr lang="en-US" sz="1100" dirty="0">
                <a:solidFill>
                  <a:srgbClr val="B0BEC5"/>
                </a:solidFill>
                <a:latin typeface="Arial" pitchFamily="34" charset="0"/>
                <a:ea typeface="Arial" pitchFamily="34" charset="-122"/>
                <a:cs typeface="Arial" pitchFamily="34" charset="-120"/>
              </a:rPr>
              <a:t>Earlier cancer detection vs traditional methods</a:t>
            </a:r>
            <a:endParaRPr lang="en-US" sz="1100" dirty="0"/>
          </a:p>
        </p:txBody>
      </p:sp>
      <p:sp>
        <p:nvSpPr>
          <p:cNvPr id="13" name="Shape 11"/>
          <p:cNvSpPr/>
          <p:nvPr/>
        </p:nvSpPr>
        <p:spPr>
          <a:xfrm>
            <a:off x="457200" y="3657600"/>
            <a:ext cx="4114800" cy="2011680"/>
          </a:xfrm>
          <a:prstGeom prst="rect">
            <a:avLst>
              <a:gd name="adj" fmla="val 4545"/>
            </a:avLst>
          </a:prstGeom>
          <a:solidFill>
            <a:srgbClr val="F5F7FA"/>
          </a:solidFill>
          <a:ln w="12700">
            <a:solidFill>
              <a:srgbClr val="B0BEC5"/>
            </a:solidFill>
            <a:prstDash val="solid"/>
          </a:ln>
        </p:spPr>
      </p:sp>
      <p:sp>
        <p:nvSpPr>
          <p:cNvPr id="14" name="Shape 12"/>
          <p:cNvSpPr/>
          <p:nvPr/>
        </p:nvSpPr>
        <p:spPr>
          <a:xfrm>
            <a:off x="457200" y="3657600"/>
            <a:ext cx="4114800" cy="73152"/>
          </a:xfrm>
          <a:prstGeom prst="rect">
            <a:avLst>
              <a:gd name="adj" fmla="val 62500"/>
            </a:avLst>
          </a:prstGeom>
          <a:solidFill>
            <a:srgbClr val="E8913A"/>
          </a:solidFill>
          <a:ln/>
        </p:spPr>
      </p:sp>
      <p:sp>
        <p:nvSpPr>
          <p:cNvPr id="15" name="Text 13"/>
          <p:cNvSpPr/>
          <p:nvPr/>
        </p:nvSpPr>
        <p:spPr>
          <a:xfrm>
            <a:off x="640080" y="3931920"/>
            <a:ext cx="1371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3.2x</a:t>
            </a:r>
            <a:endParaRPr lang="en-US" sz="3200" dirty="0"/>
          </a:p>
        </p:txBody>
      </p:sp>
      <p:sp>
        <p:nvSpPr>
          <p:cNvPr id="16" name="Text 14"/>
          <p:cNvSpPr/>
          <p:nvPr/>
        </p:nvSpPr>
        <p:spPr>
          <a:xfrm>
            <a:off x="640080" y="4480560"/>
            <a:ext cx="3657600" cy="365760"/>
          </a:xfrm>
          <a:prstGeom prst="rect">
            <a:avLst/>
          </a:prstGeom>
          <a:noFill/>
          <a:ln/>
        </p:spPr>
        <p:txBody>
          <a:bodyPr wrap="square" rtlCol="0" anchor="ctr"/>
          <a:lstStyle/>
          <a:p>
            <a:pPr indent="0" marL="0">
              <a:buNone/>
            </a:pPr>
            <a:r>
              <a:rPr lang="en-US" sz="1400" b="1" dirty="0">
                <a:solidFill>
                  <a:srgbClr val="2D3436"/>
                </a:solidFill>
                <a:latin typeface="Arial" pitchFamily="34" charset="0"/>
                <a:ea typeface="Arial" pitchFamily="34" charset="-122"/>
                <a:cs typeface="Arial" pitchFamily="34" charset="-120"/>
              </a:rPr>
              <a:t>Personalized Treatment</a:t>
            </a:r>
            <a:endParaRPr lang="en-US" sz="1400" dirty="0"/>
          </a:p>
        </p:txBody>
      </p:sp>
      <p:sp>
        <p:nvSpPr>
          <p:cNvPr id="17" name="Text 15"/>
          <p:cNvSpPr/>
          <p:nvPr/>
        </p:nvSpPr>
        <p:spPr>
          <a:xfrm>
            <a:off x="640080" y="4846320"/>
            <a:ext cx="3657600" cy="548640"/>
          </a:xfrm>
          <a:prstGeom prst="rect">
            <a:avLst/>
          </a:prstGeom>
          <a:noFill/>
          <a:ln/>
        </p:spPr>
        <p:txBody>
          <a:bodyPr wrap="square" rtlCol="0" anchor="ctr"/>
          <a:lstStyle/>
          <a:p>
            <a:pPr indent="0" marL="0">
              <a:buNone/>
            </a:pPr>
            <a:r>
              <a:rPr lang="en-US" sz="1100" dirty="0">
                <a:solidFill>
                  <a:srgbClr val="B0BEC5"/>
                </a:solidFill>
                <a:latin typeface="Arial" pitchFamily="34" charset="0"/>
                <a:ea typeface="Arial" pitchFamily="34" charset="-122"/>
                <a:cs typeface="Arial" pitchFamily="34" charset="-120"/>
              </a:rPr>
              <a:t>Better outcomes with AI-guided therapy</a:t>
            </a:r>
            <a:endParaRPr lang="en-US" sz="1100" dirty="0"/>
          </a:p>
        </p:txBody>
      </p:sp>
      <p:sp>
        <p:nvSpPr>
          <p:cNvPr id="18" name="Shape 16"/>
          <p:cNvSpPr/>
          <p:nvPr/>
        </p:nvSpPr>
        <p:spPr>
          <a:xfrm>
            <a:off x="4846320" y="3657600"/>
            <a:ext cx="4114800" cy="2011680"/>
          </a:xfrm>
          <a:prstGeom prst="rect">
            <a:avLst>
              <a:gd name="adj" fmla="val 4545"/>
            </a:avLst>
          </a:prstGeom>
          <a:solidFill>
            <a:srgbClr val="F5F7FA"/>
          </a:solidFill>
          <a:ln w="12700">
            <a:solidFill>
              <a:srgbClr val="B0BEC5"/>
            </a:solidFill>
            <a:prstDash val="solid"/>
          </a:ln>
        </p:spPr>
      </p:sp>
      <p:sp>
        <p:nvSpPr>
          <p:cNvPr id="19" name="Shape 17"/>
          <p:cNvSpPr/>
          <p:nvPr/>
        </p:nvSpPr>
        <p:spPr>
          <a:xfrm>
            <a:off x="4846320" y="3657600"/>
            <a:ext cx="4114800" cy="73152"/>
          </a:xfrm>
          <a:prstGeom prst="rect">
            <a:avLst>
              <a:gd name="adj" fmla="val 62500"/>
            </a:avLst>
          </a:prstGeom>
          <a:solidFill>
            <a:srgbClr val="E8913A"/>
          </a:solidFill>
          <a:ln/>
        </p:spPr>
      </p:sp>
      <p:sp>
        <p:nvSpPr>
          <p:cNvPr id="20" name="Text 18"/>
          <p:cNvSpPr/>
          <p:nvPr/>
        </p:nvSpPr>
        <p:spPr>
          <a:xfrm>
            <a:off x="5029200" y="3931920"/>
            <a:ext cx="1371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40M</a:t>
            </a:r>
            <a:endParaRPr lang="en-US" sz="3200" dirty="0"/>
          </a:p>
        </p:txBody>
      </p:sp>
      <p:sp>
        <p:nvSpPr>
          <p:cNvPr id="21" name="Text 19"/>
          <p:cNvSpPr/>
          <p:nvPr/>
        </p:nvSpPr>
        <p:spPr>
          <a:xfrm>
            <a:off x="5029200" y="4480560"/>
            <a:ext cx="3657600" cy="365760"/>
          </a:xfrm>
          <a:prstGeom prst="rect">
            <a:avLst/>
          </a:prstGeom>
          <a:noFill/>
          <a:ln/>
        </p:spPr>
        <p:txBody>
          <a:bodyPr wrap="square" rtlCol="0" anchor="ctr"/>
          <a:lstStyle/>
          <a:p>
            <a:pPr indent="0" marL="0">
              <a:buNone/>
            </a:pPr>
            <a:r>
              <a:rPr lang="en-US" sz="1400" b="1" dirty="0">
                <a:solidFill>
                  <a:srgbClr val="2D3436"/>
                </a:solidFill>
                <a:latin typeface="Arial" pitchFamily="34" charset="0"/>
                <a:ea typeface="Arial" pitchFamily="34" charset="-122"/>
                <a:cs typeface="Arial" pitchFamily="34" charset="-120"/>
              </a:rPr>
              <a:t>Rural Healthcare Access</a:t>
            </a:r>
            <a:endParaRPr lang="en-US" sz="1400" dirty="0"/>
          </a:p>
        </p:txBody>
      </p:sp>
      <p:sp>
        <p:nvSpPr>
          <p:cNvPr id="22" name="Text 20"/>
          <p:cNvSpPr/>
          <p:nvPr/>
        </p:nvSpPr>
        <p:spPr>
          <a:xfrm>
            <a:off x="5029200" y="4846320"/>
            <a:ext cx="3657600" cy="548640"/>
          </a:xfrm>
          <a:prstGeom prst="rect">
            <a:avLst/>
          </a:prstGeom>
          <a:noFill/>
          <a:ln/>
        </p:spPr>
        <p:txBody>
          <a:bodyPr wrap="square" rtlCol="0" anchor="ctr"/>
          <a:lstStyle/>
          <a:p>
            <a:pPr indent="0" marL="0">
              <a:buNone/>
            </a:pPr>
            <a:r>
              <a:rPr lang="en-US" sz="1100" dirty="0">
                <a:solidFill>
                  <a:srgbClr val="B0BEC5"/>
                </a:solidFill>
                <a:latin typeface="Arial" pitchFamily="34" charset="0"/>
                <a:ea typeface="Arial" pitchFamily="34" charset="-122"/>
                <a:cs typeface="Arial" pitchFamily="34" charset="-120"/>
              </a:rPr>
              <a:t>Patients gaining specialist access</a:t>
            </a:r>
            <a:endParaRPr lang="en-US" sz="1100" dirty="0"/>
          </a:p>
        </p:txBody>
      </p:sp>
      <p:sp>
        <p:nvSpPr>
          <p:cNvPr id="23" name="Text 21"/>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AI in Healthcare • 2026</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FFFFFF"/>
                </a:solidFill>
                <a:latin typeface="Arial" pitchFamily="34" charset="0"/>
                <a:ea typeface="Arial" pitchFamily="34" charset="-122"/>
                <a:cs typeface="Arial" pitchFamily="34" charset="-120"/>
              </a:rPr>
              <a:t>2030 Outlook</a:t>
            </a:r>
            <a:endParaRPr lang="en-US" sz="3200" dirty="0"/>
          </a:p>
        </p:txBody>
      </p:sp>
      <p:sp>
        <p:nvSpPr>
          <p:cNvPr id="3" name="Shape 1"/>
          <p:cNvSpPr/>
          <p:nvPr/>
        </p:nvSpPr>
        <p:spPr>
          <a:xfrm>
            <a:off x="457200" y="1645920"/>
            <a:ext cx="2651760" cy="3200400"/>
          </a:xfrm>
          <a:prstGeom prst="rect">
            <a:avLst>
              <a:gd name="adj" fmla="val 5172"/>
            </a:avLst>
          </a:prstGeom>
          <a:solidFill>
            <a:srgbClr val="2E4A7A"/>
          </a:solidFill>
          <a:ln/>
        </p:spPr>
      </p:sp>
      <p:sp>
        <p:nvSpPr>
          <p:cNvPr id="4" name="Text 2"/>
          <p:cNvSpPr/>
          <p:nvPr/>
        </p:nvSpPr>
        <p:spPr>
          <a:xfrm>
            <a:off x="457200" y="2286000"/>
            <a:ext cx="2651760" cy="731520"/>
          </a:xfrm>
          <a:prstGeom prst="rect">
            <a:avLst/>
          </a:prstGeom>
          <a:noFill/>
          <a:ln/>
        </p:spPr>
        <p:txBody>
          <a:bodyPr wrap="square" rtlCol="0" anchor="ctr"/>
          <a:lstStyle/>
          <a:p>
            <a:pPr algn="ctr" indent="0" marL="0">
              <a:buNone/>
            </a:pPr>
            <a:r>
              <a:rPr lang="en-US" sz="4800" b="1" dirty="0">
                <a:solidFill>
                  <a:srgbClr val="E8913A"/>
                </a:solidFill>
                <a:latin typeface="Arial" pitchFamily="34" charset="0"/>
                <a:ea typeface="Arial" pitchFamily="34" charset="-122"/>
                <a:cs typeface="Arial" pitchFamily="34" charset="-120"/>
              </a:rPr>
              <a:t>$188B</a:t>
            </a:r>
            <a:endParaRPr lang="en-US" sz="4800" dirty="0"/>
          </a:p>
        </p:txBody>
      </p:sp>
      <p:sp>
        <p:nvSpPr>
          <p:cNvPr id="5" name="Text 3"/>
          <p:cNvSpPr/>
          <p:nvPr/>
        </p:nvSpPr>
        <p:spPr>
          <a:xfrm>
            <a:off x="640080" y="3108960"/>
            <a:ext cx="2286000" cy="914400"/>
          </a:xfrm>
          <a:prstGeom prst="rect">
            <a:avLst/>
          </a:prstGeom>
          <a:noFill/>
          <a:ln/>
        </p:spPr>
        <p:txBody>
          <a:bodyPr wrap="square" rtlCol="0" anchor="ctr"/>
          <a:lstStyle/>
          <a:p>
            <a:pPr algn="ctr" indent="0" marL="0">
              <a:buNone/>
            </a:pPr>
            <a:r>
              <a:rPr lang="en-US" sz="1400" dirty="0">
                <a:solidFill>
                  <a:srgbClr val="FFFFFF"/>
                </a:solidFill>
                <a:latin typeface="Arial" pitchFamily="34" charset="0"/>
                <a:ea typeface="Arial" pitchFamily="34" charset="-122"/>
                <a:cs typeface="Arial" pitchFamily="34" charset="-120"/>
              </a:rPr>
              <a:t>Global Market Size</a:t>
            </a:r>
            <a:endParaRPr lang="en-US" sz="1400" dirty="0"/>
          </a:p>
        </p:txBody>
      </p:sp>
      <p:sp>
        <p:nvSpPr>
          <p:cNvPr id="6" name="Shape 4"/>
          <p:cNvSpPr/>
          <p:nvPr/>
        </p:nvSpPr>
        <p:spPr>
          <a:xfrm>
            <a:off x="3383280" y="1645920"/>
            <a:ext cx="2651760" cy="3200400"/>
          </a:xfrm>
          <a:prstGeom prst="rect">
            <a:avLst>
              <a:gd name="adj" fmla="val 5172"/>
            </a:avLst>
          </a:prstGeom>
          <a:solidFill>
            <a:srgbClr val="2E4A7A"/>
          </a:solidFill>
          <a:ln/>
        </p:spPr>
      </p:sp>
      <p:sp>
        <p:nvSpPr>
          <p:cNvPr id="7" name="Text 5"/>
          <p:cNvSpPr/>
          <p:nvPr/>
        </p:nvSpPr>
        <p:spPr>
          <a:xfrm>
            <a:off x="3383280" y="2286000"/>
            <a:ext cx="2651760" cy="731520"/>
          </a:xfrm>
          <a:prstGeom prst="rect">
            <a:avLst/>
          </a:prstGeom>
          <a:noFill/>
          <a:ln/>
        </p:spPr>
        <p:txBody>
          <a:bodyPr wrap="square" rtlCol="0" anchor="ctr"/>
          <a:lstStyle/>
          <a:p>
            <a:pPr algn="ctr" indent="0" marL="0">
              <a:buNone/>
            </a:pPr>
            <a:r>
              <a:rPr lang="en-US" sz="4800" b="1" dirty="0">
                <a:solidFill>
                  <a:srgbClr val="E8913A"/>
                </a:solidFill>
                <a:latin typeface="Arial" pitchFamily="34" charset="0"/>
                <a:ea typeface="Arial" pitchFamily="34" charset="-122"/>
                <a:cs typeface="Arial" pitchFamily="34" charset="-120"/>
              </a:rPr>
              <a:t>40%</a:t>
            </a:r>
            <a:endParaRPr lang="en-US" sz="4800" dirty="0"/>
          </a:p>
        </p:txBody>
      </p:sp>
      <p:sp>
        <p:nvSpPr>
          <p:cNvPr id="8" name="Text 6"/>
          <p:cNvSpPr/>
          <p:nvPr/>
        </p:nvSpPr>
        <p:spPr>
          <a:xfrm>
            <a:off x="3566160" y="3108960"/>
            <a:ext cx="2286000" cy="914400"/>
          </a:xfrm>
          <a:prstGeom prst="rect">
            <a:avLst/>
          </a:prstGeom>
          <a:noFill/>
          <a:ln/>
        </p:spPr>
        <p:txBody>
          <a:bodyPr wrap="square" rtlCol="0" anchor="ctr"/>
          <a:lstStyle/>
          <a:p>
            <a:pPr algn="ctr" indent="0" marL="0">
              <a:buNone/>
            </a:pPr>
            <a:r>
              <a:rPr lang="en-US" sz="1400" dirty="0">
                <a:solidFill>
                  <a:srgbClr val="FFFFFF"/>
                </a:solidFill>
                <a:latin typeface="Arial" pitchFamily="34" charset="0"/>
                <a:ea typeface="Arial" pitchFamily="34" charset="-122"/>
                <a:cs typeface="Arial" pitchFamily="34" charset="-120"/>
              </a:rPr>
              <a:t>Clinical Decisions AI-Assisted</a:t>
            </a:r>
            <a:endParaRPr lang="en-US" sz="1400" dirty="0"/>
          </a:p>
        </p:txBody>
      </p:sp>
      <p:sp>
        <p:nvSpPr>
          <p:cNvPr id="9" name="Shape 7"/>
          <p:cNvSpPr/>
          <p:nvPr/>
        </p:nvSpPr>
        <p:spPr>
          <a:xfrm>
            <a:off x="6309360" y="1645920"/>
            <a:ext cx="2651760" cy="3200400"/>
          </a:xfrm>
          <a:prstGeom prst="rect">
            <a:avLst>
              <a:gd name="adj" fmla="val 5172"/>
            </a:avLst>
          </a:prstGeom>
          <a:solidFill>
            <a:srgbClr val="2E4A7A"/>
          </a:solidFill>
          <a:ln/>
        </p:spPr>
      </p:sp>
      <p:sp>
        <p:nvSpPr>
          <p:cNvPr id="10" name="Text 8"/>
          <p:cNvSpPr/>
          <p:nvPr/>
        </p:nvSpPr>
        <p:spPr>
          <a:xfrm>
            <a:off x="6309360" y="2286000"/>
            <a:ext cx="2651760" cy="731520"/>
          </a:xfrm>
          <a:prstGeom prst="rect">
            <a:avLst/>
          </a:prstGeom>
          <a:noFill/>
          <a:ln/>
        </p:spPr>
        <p:txBody>
          <a:bodyPr wrap="square" rtlCol="0" anchor="ctr"/>
          <a:lstStyle/>
          <a:p>
            <a:pPr algn="ctr" indent="0" marL="0">
              <a:buNone/>
            </a:pPr>
            <a:r>
              <a:rPr lang="en-US" sz="4800" b="1" dirty="0">
                <a:solidFill>
                  <a:srgbClr val="E8913A"/>
                </a:solidFill>
                <a:latin typeface="Arial" pitchFamily="34" charset="0"/>
                <a:ea typeface="Arial" pitchFamily="34" charset="-122"/>
                <a:cs typeface="Arial" pitchFamily="34" charset="-120"/>
              </a:rPr>
              <a:t>90%</a:t>
            </a:r>
            <a:endParaRPr lang="en-US" sz="4800" dirty="0"/>
          </a:p>
        </p:txBody>
      </p:sp>
      <p:sp>
        <p:nvSpPr>
          <p:cNvPr id="11" name="Text 9"/>
          <p:cNvSpPr/>
          <p:nvPr/>
        </p:nvSpPr>
        <p:spPr>
          <a:xfrm>
            <a:off x="6492240" y="3108960"/>
            <a:ext cx="2286000" cy="914400"/>
          </a:xfrm>
          <a:prstGeom prst="rect">
            <a:avLst/>
          </a:prstGeom>
          <a:noFill/>
          <a:ln/>
        </p:spPr>
        <p:txBody>
          <a:bodyPr wrap="square" rtlCol="0" anchor="ctr"/>
          <a:lstStyle/>
          <a:p>
            <a:pPr algn="ctr" indent="0" marL="0">
              <a:buNone/>
            </a:pPr>
            <a:r>
              <a:rPr lang="en-US" sz="1400" dirty="0">
                <a:solidFill>
                  <a:srgbClr val="FFFFFF"/>
                </a:solidFill>
                <a:latin typeface="Arial" pitchFamily="34" charset="0"/>
                <a:ea typeface="Arial" pitchFamily="34" charset="-122"/>
                <a:cs typeface="Arial" pitchFamily="34" charset="-120"/>
              </a:rPr>
              <a:t>Drug Discovery AI-Enhanced</a:t>
            </a:r>
            <a:endParaRPr lang="en-US" sz="1400" dirty="0"/>
          </a:p>
        </p:txBody>
      </p:sp>
      <p:sp>
        <p:nvSpPr>
          <p:cNvPr id="12" name="Text 10"/>
          <p:cNvSpPr/>
          <p:nvPr/>
        </p:nvSpPr>
        <p:spPr>
          <a:xfrm>
            <a:off x="457200" y="5029200"/>
            <a:ext cx="8229600" cy="365760"/>
          </a:xfrm>
          <a:prstGeom prst="rect">
            <a:avLst/>
          </a:prstGeom>
          <a:noFill/>
          <a:ln/>
        </p:spPr>
        <p:txBody>
          <a:bodyPr wrap="square" rtlCol="0" anchor="ctr"/>
          <a:lstStyle/>
          <a:p>
            <a:pPr algn="ctr" indent="0" marL="0">
              <a:buNone/>
            </a:pPr>
            <a:r>
              <a:rPr lang="en-US" sz="1400" dirty="0">
                <a:solidFill>
                  <a:srgbClr val="B0BEC5"/>
                </a:solidFill>
                <a:latin typeface="Arial" pitchFamily="34" charset="0"/>
                <a:ea typeface="Arial" pitchFamily="34" charset="-122"/>
                <a:cs typeface="Arial" pitchFamily="34" charset="-120"/>
              </a:rPr>
              <a:t>By 2030, AI will be integral to nearly every aspect of healthcare delivery</a:t>
            </a:r>
            <a:endParaRPr lang="en-US" sz="1400" dirty="0"/>
          </a:p>
        </p:txBody>
      </p:sp>
      <p:sp>
        <p:nvSpPr>
          <p:cNvPr id="13" name="Text 11"/>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Projections based on McKinsey, PwC, and WHO analyses • AI in Healthcare • 2026</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5F7F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Key Takeaways</a:t>
            </a:r>
            <a:endParaRPr lang="en-US" sz="3200" dirty="0"/>
          </a:p>
        </p:txBody>
      </p:sp>
      <p:sp>
        <p:nvSpPr>
          <p:cNvPr id="3" name="Shape 1"/>
          <p:cNvSpPr/>
          <p:nvPr/>
        </p:nvSpPr>
        <p:spPr>
          <a:xfrm>
            <a:off x="548640" y="1280160"/>
            <a:ext cx="457200" cy="457200"/>
          </a:xfrm>
          <a:prstGeom prst="ellipse">
            <a:avLst/>
          </a:prstGeom>
          <a:solidFill>
            <a:srgbClr val="1B2A4A"/>
          </a:solidFill>
          <a:ln/>
        </p:spPr>
      </p:sp>
      <p:sp>
        <p:nvSpPr>
          <p:cNvPr id="4" name="Text 2"/>
          <p:cNvSpPr/>
          <p:nvPr/>
        </p:nvSpPr>
        <p:spPr>
          <a:xfrm>
            <a:off x="548640" y="1325880"/>
            <a:ext cx="457200" cy="36576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1</a:t>
            </a:r>
            <a:endParaRPr lang="en-US" sz="1800" dirty="0"/>
          </a:p>
        </p:txBody>
      </p:sp>
      <p:sp>
        <p:nvSpPr>
          <p:cNvPr id="5" name="Text 3"/>
          <p:cNvSpPr/>
          <p:nvPr/>
        </p:nvSpPr>
        <p:spPr>
          <a:xfrm>
            <a:off x="1188720" y="1325880"/>
            <a:ext cx="731520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AI is transforming diagnostics with 94% accuracy rates</a:t>
            </a:r>
            <a:endParaRPr lang="en-US" sz="1600" dirty="0"/>
          </a:p>
        </p:txBody>
      </p:sp>
      <p:sp>
        <p:nvSpPr>
          <p:cNvPr id="6" name="Shape 4"/>
          <p:cNvSpPr/>
          <p:nvPr/>
        </p:nvSpPr>
        <p:spPr>
          <a:xfrm>
            <a:off x="548640" y="2286000"/>
            <a:ext cx="457200" cy="457200"/>
          </a:xfrm>
          <a:prstGeom prst="ellipse">
            <a:avLst/>
          </a:prstGeom>
          <a:solidFill>
            <a:srgbClr val="1B2A4A"/>
          </a:solidFill>
          <a:ln/>
        </p:spPr>
      </p:sp>
      <p:sp>
        <p:nvSpPr>
          <p:cNvPr id="7" name="Text 5"/>
          <p:cNvSpPr/>
          <p:nvPr/>
        </p:nvSpPr>
        <p:spPr>
          <a:xfrm>
            <a:off x="548640" y="2331720"/>
            <a:ext cx="457200" cy="36576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2</a:t>
            </a:r>
            <a:endParaRPr lang="en-US" sz="1800" dirty="0"/>
          </a:p>
        </p:txBody>
      </p:sp>
      <p:sp>
        <p:nvSpPr>
          <p:cNvPr id="8" name="Text 6"/>
          <p:cNvSpPr/>
          <p:nvPr/>
        </p:nvSpPr>
        <p:spPr>
          <a:xfrm>
            <a:off x="1188720" y="2331720"/>
            <a:ext cx="731520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Healthcare AI market growing exponentially to $188B by 2030</a:t>
            </a:r>
            <a:endParaRPr lang="en-US" sz="1600" dirty="0"/>
          </a:p>
        </p:txBody>
      </p:sp>
      <p:sp>
        <p:nvSpPr>
          <p:cNvPr id="9" name="Shape 7"/>
          <p:cNvSpPr/>
          <p:nvPr/>
        </p:nvSpPr>
        <p:spPr>
          <a:xfrm>
            <a:off x="548640" y="3291840"/>
            <a:ext cx="457200" cy="457200"/>
          </a:xfrm>
          <a:prstGeom prst="ellipse">
            <a:avLst/>
          </a:prstGeom>
          <a:solidFill>
            <a:srgbClr val="1B2A4A"/>
          </a:solidFill>
          <a:ln/>
        </p:spPr>
      </p:sp>
      <p:sp>
        <p:nvSpPr>
          <p:cNvPr id="10" name="Text 8"/>
          <p:cNvSpPr/>
          <p:nvPr/>
        </p:nvSpPr>
        <p:spPr>
          <a:xfrm>
            <a:off x="548640" y="3337560"/>
            <a:ext cx="457200" cy="36576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3</a:t>
            </a:r>
            <a:endParaRPr lang="en-US" sz="1800" dirty="0"/>
          </a:p>
        </p:txBody>
      </p:sp>
      <p:sp>
        <p:nvSpPr>
          <p:cNvPr id="11" name="Text 9"/>
          <p:cNvSpPr/>
          <p:nvPr/>
        </p:nvSpPr>
        <p:spPr>
          <a:xfrm>
            <a:off x="1188720" y="3337560"/>
            <a:ext cx="731520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Data privacy and algorithm bias remain critical challenges</a:t>
            </a:r>
            <a:endParaRPr lang="en-US" sz="1600" dirty="0"/>
          </a:p>
        </p:txBody>
      </p:sp>
      <p:sp>
        <p:nvSpPr>
          <p:cNvPr id="12" name="Shape 10"/>
          <p:cNvSpPr/>
          <p:nvPr/>
        </p:nvSpPr>
        <p:spPr>
          <a:xfrm>
            <a:off x="548640" y="4297680"/>
            <a:ext cx="457200" cy="457200"/>
          </a:xfrm>
          <a:prstGeom prst="ellipse">
            <a:avLst/>
          </a:prstGeom>
          <a:solidFill>
            <a:srgbClr val="1B2A4A"/>
          </a:solidFill>
          <a:ln/>
        </p:spPr>
      </p:sp>
      <p:sp>
        <p:nvSpPr>
          <p:cNvPr id="13" name="Text 11"/>
          <p:cNvSpPr/>
          <p:nvPr/>
        </p:nvSpPr>
        <p:spPr>
          <a:xfrm>
            <a:off x="548640" y="4343400"/>
            <a:ext cx="457200" cy="36576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4</a:t>
            </a:r>
            <a:endParaRPr lang="en-US" sz="1800" dirty="0"/>
          </a:p>
        </p:txBody>
      </p:sp>
      <p:sp>
        <p:nvSpPr>
          <p:cNvPr id="14" name="Text 12"/>
          <p:cNvSpPr/>
          <p:nvPr/>
        </p:nvSpPr>
        <p:spPr>
          <a:xfrm>
            <a:off x="1188720" y="4343400"/>
            <a:ext cx="731520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Future is collaborative: AI augments, not replaces, human expertise</a:t>
            </a:r>
            <a:endParaRPr lang="en-US" sz="1600" dirty="0"/>
          </a:p>
        </p:txBody>
      </p:sp>
      <p:sp>
        <p:nvSpPr>
          <p:cNvPr id="15" name="Shape 13"/>
          <p:cNvSpPr/>
          <p:nvPr/>
        </p:nvSpPr>
        <p:spPr>
          <a:xfrm>
            <a:off x="548640" y="5303520"/>
            <a:ext cx="457200" cy="457200"/>
          </a:xfrm>
          <a:prstGeom prst="ellipse">
            <a:avLst/>
          </a:prstGeom>
          <a:solidFill>
            <a:srgbClr val="1B2A4A"/>
          </a:solidFill>
          <a:ln/>
        </p:spPr>
      </p:sp>
      <p:sp>
        <p:nvSpPr>
          <p:cNvPr id="16" name="Text 14"/>
          <p:cNvSpPr/>
          <p:nvPr/>
        </p:nvSpPr>
        <p:spPr>
          <a:xfrm>
            <a:off x="548640" y="5349240"/>
            <a:ext cx="457200" cy="36576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5</a:t>
            </a:r>
            <a:endParaRPr lang="en-US" sz="1800" dirty="0"/>
          </a:p>
        </p:txBody>
      </p:sp>
      <p:sp>
        <p:nvSpPr>
          <p:cNvPr id="17" name="Text 15"/>
          <p:cNvSpPr/>
          <p:nvPr/>
        </p:nvSpPr>
        <p:spPr>
          <a:xfrm>
            <a:off x="1188720" y="5349240"/>
            <a:ext cx="7315200" cy="45720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Adoption accelerating across all healthcare sectors</a:t>
            </a:r>
            <a:endParaRPr lang="en-US" sz="1600" dirty="0"/>
          </a:p>
        </p:txBody>
      </p:sp>
      <p:sp>
        <p:nvSpPr>
          <p:cNvPr id="18" name="Shape 16"/>
          <p:cNvSpPr/>
          <p:nvPr/>
        </p:nvSpPr>
        <p:spPr>
          <a:xfrm>
            <a:off x="457200" y="5943600"/>
            <a:ext cx="8229600" cy="73152"/>
          </a:xfrm>
          <a:prstGeom prst="rect">
            <a:avLst/>
          </a:prstGeom>
          <a:solidFill>
            <a:srgbClr val="E8913A"/>
          </a:solidFill>
          <a:ln/>
        </p:spPr>
      </p:sp>
      <p:sp>
        <p:nvSpPr>
          <p:cNvPr id="19" name="Text 17"/>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AI in Healthcare • 2026</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E8913A"/>
          </a:solidFill>
          <a:ln/>
        </p:spPr>
      </p:sp>
      <p:sp>
        <p:nvSpPr>
          <p:cNvPr id="3" name="Text 1"/>
          <p:cNvSpPr/>
          <p:nvPr/>
        </p:nvSpPr>
        <p:spPr>
          <a:xfrm>
            <a:off x="457200" y="2286000"/>
            <a:ext cx="8229600" cy="731520"/>
          </a:xfrm>
          <a:prstGeom prst="rect">
            <a:avLst/>
          </a:prstGeom>
          <a:noFill/>
          <a:ln/>
        </p:spPr>
        <p:txBody>
          <a:bodyPr wrap="square" rtlCol="0" anchor="ctr"/>
          <a:lstStyle/>
          <a:p>
            <a:pPr algn="ctr" indent="0" marL="0">
              <a:buNone/>
            </a:pPr>
            <a:r>
              <a:rPr lang="en-US" sz="5400" b="1" dirty="0">
                <a:solidFill>
                  <a:srgbClr val="FFFFFF"/>
                </a:solidFill>
                <a:latin typeface="Arial" pitchFamily="34" charset="0"/>
                <a:ea typeface="Arial" pitchFamily="34" charset="-122"/>
                <a:cs typeface="Arial" pitchFamily="34" charset="-120"/>
              </a:rPr>
              <a:t>Thank You</a:t>
            </a:r>
            <a:endParaRPr lang="en-US" sz="5400" dirty="0"/>
          </a:p>
        </p:txBody>
      </p:sp>
      <p:sp>
        <p:nvSpPr>
          <p:cNvPr id="4" name="Text 2"/>
          <p:cNvSpPr/>
          <p:nvPr/>
        </p:nvSpPr>
        <p:spPr>
          <a:xfrm>
            <a:off x="457200" y="3200400"/>
            <a:ext cx="8229600" cy="457200"/>
          </a:xfrm>
          <a:prstGeom prst="rect">
            <a:avLst/>
          </a:prstGeom>
          <a:noFill/>
          <a:ln/>
        </p:spPr>
        <p:txBody>
          <a:bodyPr wrap="square" rtlCol="0" anchor="ctr"/>
          <a:lstStyle/>
          <a:p>
            <a:pPr algn="ctr" indent="0" marL="0">
              <a:buNone/>
            </a:pPr>
            <a:r>
              <a:rPr lang="en-US" sz="2400" dirty="0">
                <a:solidFill>
                  <a:srgbClr val="E8913A"/>
                </a:solidFill>
                <a:latin typeface="Arial" pitchFamily="34" charset="0"/>
                <a:ea typeface="Arial" pitchFamily="34" charset="-122"/>
                <a:cs typeface="Arial" pitchFamily="34" charset="-120"/>
              </a:rPr>
              <a:t>Questions &amp; Discussion</a:t>
            </a:r>
            <a:endParaRPr lang="en-US" sz="2400" dirty="0"/>
          </a:p>
        </p:txBody>
      </p:sp>
      <p:sp>
        <p:nvSpPr>
          <p:cNvPr id="5" name="Text 3"/>
          <p:cNvSpPr/>
          <p:nvPr/>
        </p:nvSpPr>
        <p:spPr>
          <a:xfrm>
            <a:off x="457200" y="4572000"/>
            <a:ext cx="8229600" cy="365760"/>
          </a:xfrm>
          <a:prstGeom prst="rect">
            <a:avLst/>
          </a:prstGeom>
          <a:noFill/>
          <a:ln/>
        </p:spPr>
        <p:txBody>
          <a:bodyPr wrap="square" rtlCol="0" anchor="ctr"/>
          <a:lstStyle/>
          <a:p>
            <a:pPr algn="ctr" indent="0" marL="0">
              <a:buNone/>
            </a:pPr>
            <a:r>
              <a:rPr lang="en-US" sz="1200" dirty="0">
                <a:solidFill>
                  <a:srgbClr val="B0BEC5"/>
                </a:solidFill>
                <a:latin typeface="Arial" pitchFamily="34" charset="0"/>
                <a:ea typeface="Arial" pitchFamily="34" charset="-122"/>
                <a:cs typeface="Arial" pitchFamily="34" charset="-120"/>
              </a:rPr>
              <a:t>For more information: ai-healthcare@research.example</a:t>
            </a:r>
            <a:endParaRPr lang="en-US" sz="1200" dirty="0"/>
          </a:p>
        </p:txBody>
      </p:sp>
      <p:sp>
        <p:nvSpPr>
          <p:cNvPr id="6" name="Shape 4"/>
          <p:cNvSpPr/>
          <p:nvPr/>
        </p:nvSpPr>
        <p:spPr>
          <a:xfrm>
            <a:off x="2743200" y="5943600"/>
            <a:ext cx="3657600" cy="27432"/>
          </a:xfrm>
          <a:prstGeom prst="rect">
            <a:avLst/>
          </a:prstGeom>
          <a:solidFill>
            <a:srgbClr val="2E4A7A"/>
          </a:solid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7F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Today's Agenda</a:t>
            </a:r>
            <a:endParaRPr lang="en-US" sz="3200" dirty="0"/>
          </a:p>
        </p:txBody>
      </p:sp>
      <p:sp>
        <p:nvSpPr>
          <p:cNvPr id="3" name="Shape 1"/>
          <p:cNvSpPr/>
          <p:nvPr/>
        </p:nvSpPr>
        <p:spPr>
          <a:xfrm>
            <a:off x="548640" y="1280160"/>
            <a:ext cx="365760" cy="365760"/>
          </a:xfrm>
          <a:prstGeom prst="ellipse">
            <a:avLst/>
          </a:prstGeom>
          <a:solidFill>
            <a:srgbClr val="1B2A4A"/>
          </a:solidFill>
          <a:ln/>
        </p:spPr>
      </p:sp>
      <p:sp>
        <p:nvSpPr>
          <p:cNvPr id="4" name="Text 2"/>
          <p:cNvSpPr/>
          <p:nvPr/>
        </p:nvSpPr>
        <p:spPr>
          <a:xfrm>
            <a:off x="548640" y="1325880"/>
            <a:ext cx="365760" cy="27432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1</a:t>
            </a:r>
            <a:endParaRPr lang="en-US" sz="1400" dirty="0"/>
          </a:p>
        </p:txBody>
      </p:sp>
      <p:sp>
        <p:nvSpPr>
          <p:cNvPr id="5" name="Text 3"/>
          <p:cNvSpPr/>
          <p:nvPr/>
        </p:nvSpPr>
        <p:spPr>
          <a:xfrm>
            <a:off x="1097280" y="1280160"/>
            <a:ext cx="3657600" cy="27432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The AI Healthcare Revolution</a:t>
            </a:r>
            <a:endParaRPr lang="en-US" sz="1600" dirty="0"/>
          </a:p>
        </p:txBody>
      </p:sp>
      <p:sp>
        <p:nvSpPr>
          <p:cNvPr id="6" name="Text 4"/>
          <p:cNvSpPr/>
          <p:nvPr/>
        </p:nvSpPr>
        <p:spPr>
          <a:xfrm>
            <a:off x="1097280" y="1508760"/>
            <a:ext cx="3657600" cy="274320"/>
          </a:xfrm>
          <a:prstGeom prst="rect">
            <a:avLst/>
          </a:prstGeom>
          <a:noFill/>
          <a:ln/>
        </p:spPr>
        <p:txBody>
          <a:bodyPr wrap="square" rtlCol="0" anchor="ctr"/>
          <a:lstStyle/>
          <a:p>
            <a:pPr indent="0" marL="0">
              <a:buNone/>
            </a:pPr>
            <a:r>
              <a:rPr lang="en-US" sz="1200" dirty="0">
                <a:solidFill>
                  <a:srgbClr val="B0BEC5"/>
                </a:solidFill>
                <a:latin typeface="Arial" pitchFamily="34" charset="0"/>
                <a:ea typeface="Arial" pitchFamily="34" charset="-122"/>
                <a:cs typeface="Arial" pitchFamily="34" charset="-120"/>
              </a:rPr>
              <a:t>Understanding the transformative impact</a:t>
            </a:r>
            <a:endParaRPr lang="en-US" sz="1200" dirty="0"/>
          </a:p>
        </p:txBody>
      </p:sp>
      <p:sp>
        <p:nvSpPr>
          <p:cNvPr id="7" name="Shape 5"/>
          <p:cNvSpPr/>
          <p:nvPr/>
        </p:nvSpPr>
        <p:spPr>
          <a:xfrm>
            <a:off x="548640" y="2103120"/>
            <a:ext cx="365760" cy="365760"/>
          </a:xfrm>
          <a:prstGeom prst="ellipse">
            <a:avLst/>
          </a:prstGeom>
          <a:solidFill>
            <a:srgbClr val="1B2A4A"/>
          </a:solidFill>
          <a:ln/>
        </p:spPr>
      </p:sp>
      <p:sp>
        <p:nvSpPr>
          <p:cNvPr id="8" name="Text 6"/>
          <p:cNvSpPr/>
          <p:nvPr/>
        </p:nvSpPr>
        <p:spPr>
          <a:xfrm>
            <a:off x="548640" y="2148840"/>
            <a:ext cx="365760" cy="27432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
        <p:nvSpPr>
          <p:cNvPr id="9" name="Text 7"/>
          <p:cNvSpPr/>
          <p:nvPr/>
        </p:nvSpPr>
        <p:spPr>
          <a:xfrm>
            <a:off x="1097280" y="2103120"/>
            <a:ext cx="3657600" cy="27432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Market Landscape</a:t>
            </a:r>
            <a:endParaRPr lang="en-US" sz="1600" dirty="0"/>
          </a:p>
        </p:txBody>
      </p:sp>
      <p:sp>
        <p:nvSpPr>
          <p:cNvPr id="10" name="Text 8"/>
          <p:cNvSpPr/>
          <p:nvPr/>
        </p:nvSpPr>
        <p:spPr>
          <a:xfrm>
            <a:off x="1097280" y="2331720"/>
            <a:ext cx="3657600" cy="274320"/>
          </a:xfrm>
          <a:prstGeom prst="rect">
            <a:avLst/>
          </a:prstGeom>
          <a:noFill/>
          <a:ln/>
        </p:spPr>
        <p:txBody>
          <a:bodyPr wrap="square" rtlCol="0" anchor="ctr"/>
          <a:lstStyle/>
          <a:p>
            <a:pPr indent="0" marL="0">
              <a:buNone/>
            </a:pPr>
            <a:r>
              <a:rPr lang="en-US" sz="1200" dirty="0">
                <a:solidFill>
                  <a:srgbClr val="B0BEC5"/>
                </a:solidFill>
                <a:latin typeface="Arial" pitchFamily="34" charset="0"/>
                <a:ea typeface="Arial" pitchFamily="34" charset="-122"/>
                <a:cs typeface="Arial" pitchFamily="34" charset="-120"/>
              </a:rPr>
              <a:t>Current state and growth projections</a:t>
            </a:r>
            <a:endParaRPr lang="en-US" sz="1200" dirty="0"/>
          </a:p>
        </p:txBody>
      </p:sp>
      <p:sp>
        <p:nvSpPr>
          <p:cNvPr id="11" name="Shape 9"/>
          <p:cNvSpPr/>
          <p:nvPr/>
        </p:nvSpPr>
        <p:spPr>
          <a:xfrm>
            <a:off x="548640" y="2926080"/>
            <a:ext cx="365760" cy="365760"/>
          </a:xfrm>
          <a:prstGeom prst="ellipse">
            <a:avLst/>
          </a:prstGeom>
          <a:solidFill>
            <a:srgbClr val="1B2A4A"/>
          </a:solidFill>
          <a:ln/>
        </p:spPr>
      </p:sp>
      <p:sp>
        <p:nvSpPr>
          <p:cNvPr id="12" name="Text 10"/>
          <p:cNvSpPr/>
          <p:nvPr/>
        </p:nvSpPr>
        <p:spPr>
          <a:xfrm>
            <a:off x="548640" y="2971800"/>
            <a:ext cx="365760" cy="27432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13" name="Text 11"/>
          <p:cNvSpPr/>
          <p:nvPr/>
        </p:nvSpPr>
        <p:spPr>
          <a:xfrm>
            <a:off x="1097280" y="2926080"/>
            <a:ext cx="3657600" cy="27432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Key Applications</a:t>
            </a:r>
            <a:endParaRPr lang="en-US" sz="1600" dirty="0"/>
          </a:p>
        </p:txBody>
      </p:sp>
      <p:sp>
        <p:nvSpPr>
          <p:cNvPr id="14" name="Text 12"/>
          <p:cNvSpPr/>
          <p:nvPr/>
        </p:nvSpPr>
        <p:spPr>
          <a:xfrm>
            <a:off x="1097280" y="3154680"/>
            <a:ext cx="3657600" cy="274320"/>
          </a:xfrm>
          <a:prstGeom prst="rect">
            <a:avLst/>
          </a:prstGeom>
          <a:noFill/>
          <a:ln/>
        </p:spPr>
        <p:txBody>
          <a:bodyPr wrap="square" rtlCol="0" anchor="ctr"/>
          <a:lstStyle/>
          <a:p>
            <a:pPr indent="0" marL="0">
              <a:buNone/>
            </a:pPr>
            <a:r>
              <a:rPr lang="en-US" sz="1200" dirty="0">
                <a:solidFill>
                  <a:srgbClr val="B0BEC5"/>
                </a:solidFill>
                <a:latin typeface="Arial" pitchFamily="34" charset="0"/>
                <a:ea typeface="Arial" pitchFamily="34" charset="-122"/>
                <a:cs typeface="Arial" pitchFamily="34" charset="-120"/>
              </a:rPr>
              <a:t>Diagnostics, drug discovery, and beyond</a:t>
            </a:r>
            <a:endParaRPr lang="en-US" sz="1200" dirty="0"/>
          </a:p>
        </p:txBody>
      </p:sp>
      <p:sp>
        <p:nvSpPr>
          <p:cNvPr id="15" name="Shape 13"/>
          <p:cNvSpPr/>
          <p:nvPr/>
        </p:nvSpPr>
        <p:spPr>
          <a:xfrm>
            <a:off x="548640" y="3749040"/>
            <a:ext cx="365760" cy="365760"/>
          </a:xfrm>
          <a:prstGeom prst="ellipse">
            <a:avLst/>
          </a:prstGeom>
          <a:solidFill>
            <a:srgbClr val="1B2A4A"/>
          </a:solidFill>
          <a:ln/>
        </p:spPr>
      </p:sp>
      <p:sp>
        <p:nvSpPr>
          <p:cNvPr id="16" name="Text 14"/>
          <p:cNvSpPr/>
          <p:nvPr/>
        </p:nvSpPr>
        <p:spPr>
          <a:xfrm>
            <a:off x="548640" y="3794760"/>
            <a:ext cx="365760" cy="27432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
        <p:nvSpPr>
          <p:cNvPr id="17" name="Text 15"/>
          <p:cNvSpPr/>
          <p:nvPr/>
        </p:nvSpPr>
        <p:spPr>
          <a:xfrm>
            <a:off x="1097280" y="3749040"/>
            <a:ext cx="3657600" cy="27432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Challenges &amp; Risks</a:t>
            </a:r>
            <a:endParaRPr lang="en-US" sz="1600" dirty="0"/>
          </a:p>
        </p:txBody>
      </p:sp>
      <p:sp>
        <p:nvSpPr>
          <p:cNvPr id="18" name="Text 16"/>
          <p:cNvSpPr/>
          <p:nvPr/>
        </p:nvSpPr>
        <p:spPr>
          <a:xfrm>
            <a:off x="1097280" y="3977640"/>
            <a:ext cx="3657600" cy="274320"/>
          </a:xfrm>
          <a:prstGeom prst="rect">
            <a:avLst/>
          </a:prstGeom>
          <a:noFill/>
          <a:ln/>
        </p:spPr>
        <p:txBody>
          <a:bodyPr wrap="square" rtlCol="0" anchor="ctr"/>
          <a:lstStyle/>
          <a:p>
            <a:pPr indent="0" marL="0">
              <a:buNone/>
            </a:pPr>
            <a:r>
              <a:rPr lang="en-US" sz="1200" dirty="0">
                <a:solidFill>
                  <a:srgbClr val="B0BEC5"/>
                </a:solidFill>
                <a:latin typeface="Arial" pitchFamily="34" charset="0"/>
                <a:ea typeface="Arial" pitchFamily="34" charset="-122"/>
                <a:cs typeface="Arial" pitchFamily="34" charset="-120"/>
              </a:rPr>
              <a:t>Ethical, privacy, and technical hurdles</a:t>
            </a:r>
            <a:endParaRPr lang="en-US" sz="1200" dirty="0"/>
          </a:p>
        </p:txBody>
      </p:sp>
      <p:sp>
        <p:nvSpPr>
          <p:cNvPr id="19" name="Shape 17"/>
          <p:cNvSpPr/>
          <p:nvPr/>
        </p:nvSpPr>
        <p:spPr>
          <a:xfrm>
            <a:off x="548640" y="4572000"/>
            <a:ext cx="365760" cy="365760"/>
          </a:xfrm>
          <a:prstGeom prst="ellipse">
            <a:avLst/>
          </a:prstGeom>
          <a:solidFill>
            <a:srgbClr val="1B2A4A"/>
          </a:solidFill>
          <a:ln/>
        </p:spPr>
      </p:sp>
      <p:sp>
        <p:nvSpPr>
          <p:cNvPr id="20" name="Text 18"/>
          <p:cNvSpPr/>
          <p:nvPr/>
        </p:nvSpPr>
        <p:spPr>
          <a:xfrm>
            <a:off x="548640" y="4617720"/>
            <a:ext cx="365760" cy="27432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5</a:t>
            </a:r>
            <a:endParaRPr lang="en-US" sz="1400" dirty="0"/>
          </a:p>
        </p:txBody>
      </p:sp>
      <p:sp>
        <p:nvSpPr>
          <p:cNvPr id="21" name="Text 19"/>
          <p:cNvSpPr/>
          <p:nvPr/>
        </p:nvSpPr>
        <p:spPr>
          <a:xfrm>
            <a:off x="1097280" y="4572000"/>
            <a:ext cx="3657600" cy="27432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Future Outlook</a:t>
            </a:r>
            <a:endParaRPr lang="en-US" sz="1600" dirty="0"/>
          </a:p>
        </p:txBody>
      </p:sp>
      <p:sp>
        <p:nvSpPr>
          <p:cNvPr id="22" name="Text 20"/>
          <p:cNvSpPr/>
          <p:nvPr/>
        </p:nvSpPr>
        <p:spPr>
          <a:xfrm>
            <a:off x="1097280" y="4800600"/>
            <a:ext cx="3657600" cy="274320"/>
          </a:xfrm>
          <a:prstGeom prst="rect">
            <a:avLst/>
          </a:prstGeom>
          <a:noFill/>
          <a:ln/>
        </p:spPr>
        <p:txBody>
          <a:bodyPr wrap="square" rtlCol="0" anchor="ctr"/>
          <a:lstStyle/>
          <a:p>
            <a:pPr indent="0" marL="0">
              <a:buNone/>
            </a:pPr>
            <a:r>
              <a:rPr lang="en-US" sz="1200" dirty="0">
                <a:solidFill>
                  <a:srgbClr val="B0BEC5"/>
                </a:solidFill>
                <a:latin typeface="Arial" pitchFamily="34" charset="0"/>
                <a:ea typeface="Arial" pitchFamily="34" charset="-122"/>
                <a:cs typeface="Arial" pitchFamily="34" charset="-120"/>
              </a:rPr>
              <a:t>What to expect in the next decade</a:t>
            </a:r>
            <a:endParaRPr lang="en-US" sz="1200" dirty="0"/>
          </a:p>
        </p:txBody>
      </p:sp>
      <p:sp>
        <p:nvSpPr>
          <p:cNvPr id="23" name="Shape 21"/>
          <p:cNvSpPr/>
          <p:nvPr/>
        </p:nvSpPr>
        <p:spPr>
          <a:xfrm>
            <a:off x="548640" y="5394960"/>
            <a:ext cx="365760" cy="365760"/>
          </a:xfrm>
          <a:prstGeom prst="ellipse">
            <a:avLst/>
          </a:prstGeom>
          <a:solidFill>
            <a:srgbClr val="1B2A4A"/>
          </a:solidFill>
          <a:ln/>
        </p:spPr>
      </p:sp>
      <p:sp>
        <p:nvSpPr>
          <p:cNvPr id="24" name="Text 22"/>
          <p:cNvSpPr/>
          <p:nvPr/>
        </p:nvSpPr>
        <p:spPr>
          <a:xfrm>
            <a:off x="548640" y="5440680"/>
            <a:ext cx="365760" cy="27432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6</a:t>
            </a:r>
            <a:endParaRPr lang="en-US" sz="1400" dirty="0"/>
          </a:p>
        </p:txBody>
      </p:sp>
      <p:sp>
        <p:nvSpPr>
          <p:cNvPr id="25" name="Text 23"/>
          <p:cNvSpPr/>
          <p:nvPr/>
        </p:nvSpPr>
        <p:spPr>
          <a:xfrm>
            <a:off x="1097280" y="5394960"/>
            <a:ext cx="3657600" cy="27432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Key Takeaways</a:t>
            </a:r>
            <a:endParaRPr lang="en-US" sz="1600" dirty="0"/>
          </a:p>
        </p:txBody>
      </p:sp>
      <p:sp>
        <p:nvSpPr>
          <p:cNvPr id="26" name="Text 24"/>
          <p:cNvSpPr/>
          <p:nvPr/>
        </p:nvSpPr>
        <p:spPr>
          <a:xfrm>
            <a:off x="1097280" y="5623560"/>
            <a:ext cx="3657600" cy="274320"/>
          </a:xfrm>
          <a:prstGeom prst="rect">
            <a:avLst/>
          </a:prstGeom>
          <a:noFill/>
          <a:ln/>
        </p:spPr>
        <p:txBody>
          <a:bodyPr wrap="square" rtlCol="0" anchor="ctr"/>
          <a:lstStyle/>
          <a:p>
            <a:pPr indent="0" marL="0">
              <a:buNone/>
            </a:pPr>
            <a:r>
              <a:rPr lang="en-US" sz="1200" dirty="0">
                <a:solidFill>
                  <a:srgbClr val="B0BEC5"/>
                </a:solidFill>
                <a:latin typeface="Arial" pitchFamily="34" charset="0"/>
                <a:ea typeface="Arial" pitchFamily="34" charset="-122"/>
                <a:cs typeface="Arial" pitchFamily="34" charset="-120"/>
              </a:rPr>
              <a:t>Strategic implications for stakeholders</a:t>
            </a:r>
            <a:endParaRPr lang="en-US" sz="1200" dirty="0"/>
          </a:p>
        </p:txBody>
      </p:sp>
      <p:sp>
        <p:nvSpPr>
          <p:cNvPr id="27" name="Text 25"/>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AI in Healthcare • 2026</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7F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Why AI in Healthcare Matters</a:t>
            </a:r>
            <a:endParaRPr lang="en-US" sz="3200" dirty="0"/>
          </a:p>
        </p:txBody>
      </p:sp>
      <p:sp>
        <p:nvSpPr>
          <p:cNvPr id="3" name="Shape 1"/>
          <p:cNvSpPr/>
          <p:nvPr/>
        </p:nvSpPr>
        <p:spPr>
          <a:xfrm>
            <a:off x="457200" y="1188720"/>
            <a:ext cx="73152" cy="1645920"/>
          </a:xfrm>
          <a:prstGeom prst="rect">
            <a:avLst/>
          </a:prstGeom>
          <a:solidFill>
            <a:srgbClr val="E8913A"/>
          </a:solidFill>
          <a:ln/>
        </p:spPr>
      </p:sp>
      <p:sp>
        <p:nvSpPr>
          <p:cNvPr id="4" name="Text 2"/>
          <p:cNvSpPr/>
          <p:nvPr/>
        </p:nvSpPr>
        <p:spPr>
          <a:xfrm>
            <a:off x="640080" y="1188720"/>
            <a:ext cx="3657600" cy="365760"/>
          </a:xfrm>
          <a:prstGeom prst="rect">
            <a:avLst/>
          </a:prstGeom>
          <a:noFill/>
          <a:ln/>
        </p:spPr>
        <p:txBody>
          <a:bodyPr wrap="square" rtlCol="0" anchor="ctr"/>
          <a:lstStyle/>
          <a:p>
            <a:pPr indent="0" marL="0">
              <a:buNone/>
            </a:pPr>
            <a:r>
              <a:rPr lang="en-US" sz="1800" b="1" dirty="0">
                <a:solidFill>
                  <a:srgbClr val="1B2A4A"/>
                </a:solidFill>
                <a:latin typeface="Arial" pitchFamily="34" charset="0"/>
                <a:ea typeface="Arial" pitchFamily="34" charset="-122"/>
                <a:cs typeface="Arial" pitchFamily="34" charset="-120"/>
              </a:rPr>
              <a:t>The Challenge</a:t>
            </a:r>
            <a:endParaRPr lang="en-US" sz="1800" dirty="0"/>
          </a:p>
        </p:txBody>
      </p:sp>
      <p:sp>
        <p:nvSpPr>
          <p:cNvPr id="5" name="Text 3"/>
          <p:cNvSpPr/>
          <p:nvPr/>
        </p:nvSpPr>
        <p:spPr>
          <a:xfrm>
            <a:off x="640080" y="1645920"/>
            <a:ext cx="4114800" cy="32004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 Healthcare costs rising 5.4% annually</a:t>
            </a:r>
            <a:endParaRPr lang="en-US" sz="1400" dirty="0"/>
          </a:p>
        </p:txBody>
      </p:sp>
      <p:sp>
        <p:nvSpPr>
          <p:cNvPr id="6" name="Text 4"/>
          <p:cNvSpPr/>
          <p:nvPr/>
        </p:nvSpPr>
        <p:spPr>
          <a:xfrm>
            <a:off x="640080" y="2011680"/>
            <a:ext cx="4114800" cy="32004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 1 in 5 diagnostic errors preventable with AI</a:t>
            </a:r>
            <a:endParaRPr lang="en-US" sz="1400" dirty="0"/>
          </a:p>
        </p:txBody>
      </p:sp>
      <p:sp>
        <p:nvSpPr>
          <p:cNvPr id="7" name="Text 5"/>
          <p:cNvSpPr/>
          <p:nvPr/>
        </p:nvSpPr>
        <p:spPr>
          <a:xfrm>
            <a:off x="640080" y="2377440"/>
            <a:ext cx="4114800" cy="32004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 Physician burnout at all-time highs</a:t>
            </a:r>
            <a:endParaRPr lang="en-US" sz="1400" dirty="0"/>
          </a:p>
        </p:txBody>
      </p:sp>
      <p:sp>
        <p:nvSpPr>
          <p:cNvPr id="8" name="Text 6"/>
          <p:cNvSpPr/>
          <p:nvPr/>
        </p:nvSpPr>
        <p:spPr>
          <a:xfrm>
            <a:off x="640080" y="2743200"/>
            <a:ext cx="4114800" cy="32004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 Rural areas lack specialist access</a:t>
            </a:r>
            <a:endParaRPr lang="en-US" sz="1400" dirty="0"/>
          </a:p>
        </p:txBody>
      </p:sp>
      <p:sp>
        <p:nvSpPr>
          <p:cNvPr id="9" name="Shape 7"/>
          <p:cNvSpPr/>
          <p:nvPr/>
        </p:nvSpPr>
        <p:spPr>
          <a:xfrm>
            <a:off x="5029200" y="1371600"/>
            <a:ext cx="3657600" cy="2743200"/>
          </a:xfrm>
          <a:prstGeom prst="rect">
            <a:avLst>
              <a:gd name="adj" fmla="val 3333"/>
            </a:avLst>
          </a:prstGeom>
          <a:solidFill>
            <a:srgbClr val="1B2A4A"/>
          </a:solidFill>
          <a:ln/>
        </p:spPr>
      </p:sp>
      <p:sp>
        <p:nvSpPr>
          <p:cNvPr id="10" name="Text 8"/>
          <p:cNvSpPr/>
          <p:nvPr/>
        </p:nvSpPr>
        <p:spPr>
          <a:xfrm>
            <a:off x="5029200" y="1828800"/>
            <a:ext cx="3657600" cy="731520"/>
          </a:xfrm>
          <a:prstGeom prst="rect">
            <a:avLst/>
          </a:prstGeom>
          <a:noFill/>
          <a:ln/>
        </p:spPr>
        <p:txBody>
          <a:bodyPr wrap="square" rtlCol="0" anchor="ctr"/>
          <a:lstStyle/>
          <a:p>
            <a:pPr algn="ctr" indent="0" marL="0">
              <a:buNone/>
            </a:pPr>
            <a:r>
              <a:rPr lang="en-US" sz="6000" b="1" dirty="0">
                <a:solidFill>
                  <a:srgbClr val="E8913A"/>
                </a:solidFill>
                <a:latin typeface="Arial" pitchFamily="34" charset="0"/>
                <a:ea typeface="Arial" pitchFamily="34" charset="-122"/>
                <a:cs typeface="Arial" pitchFamily="34" charset="-120"/>
              </a:rPr>
              <a:t>$150B</a:t>
            </a:r>
            <a:endParaRPr lang="en-US" sz="6000" dirty="0"/>
          </a:p>
        </p:txBody>
      </p:sp>
      <p:sp>
        <p:nvSpPr>
          <p:cNvPr id="11" name="Text 9"/>
          <p:cNvSpPr/>
          <p:nvPr/>
        </p:nvSpPr>
        <p:spPr>
          <a:xfrm>
            <a:off x="5029200" y="2560320"/>
            <a:ext cx="3657600" cy="365760"/>
          </a:xfrm>
          <a:prstGeom prst="rect">
            <a:avLst/>
          </a:prstGeom>
          <a:noFill/>
          <a:ln/>
        </p:spPr>
        <p:txBody>
          <a:bodyPr wrap="square" rtlCol="0" anchor="ctr"/>
          <a:lstStyle/>
          <a:p>
            <a:pPr algn="ctr" indent="0" marL="0">
              <a:buNone/>
            </a:pPr>
            <a:r>
              <a:rPr lang="en-US" sz="1400" dirty="0">
                <a:solidFill>
                  <a:srgbClr val="FFFFFF"/>
                </a:solidFill>
                <a:latin typeface="Arial" pitchFamily="34" charset="0"/>
                <a:ea typeface="Arial" pitchFamily="34" charset="-122"/>
                <a:cs typeface="Arial" pitchFamily="34" charset="-120"/>
              </a:rPr>
              <a:t>Potential Annual Savings by 2026</a:t>
            </a:r>
            <a:endParaRPr lang="en-US" sz="1400" dirty="0"/>
          </a:p>
        </p:txBody>
      </p:sp>
      <p:sp>
        <p:nvSpPr>
          <p:cNvPr id="12" name="Text 10"/>
          <p:cNvSpPr/>
          <p:nvPr/>
        </p:nvSpPr>
        <p:spPr>
          <a:xfrm>
            <a:off x="5029200" y="3200400"/>
            <a:ext cx="3657600" cy="274320"/>
          </a:xfrm>
          <a:prstGeom prst="rect">
            <a:avLst/>
          </a:prstGeom>
          <a:noFill/>
          <a:ln/>
        </p:spPr>
        <p:txBody>
          <a:bodyPr wrap="square" rtlCol="0" anchor="ctr"/>
          <a:lstStyle/>
          <a:p>
            <a:pPr algn="ctr" indent="0" marL="0">
              <a:buNone/>
            </a:pPr>
            <a:r>
              <a:rPr lang="en-US" sz="1000" dirty="0">
                <a:solidFill>
                  <a:srgbClr val="B0BEC5"/>
                </a:solidFill>
                <a:latin typeface="Arial" pitchFamily="34" charset="0"/>
                <a:ea typeface="Arial" pitchFamily="34" charset="-122"/>
                <a:cs typeface="Arial" pitchFamily="34" charset="-120"/>
              </a:rPr>
              <a:t>Source: McKinsey Global Institute</a:t>
            </a:r>
            <a:endParaRPr lang="en-US" sz="1000" dirty="0"/>
          </a:p>
        </p:txBody>
      </p:sp>
      <p:sp>
        <p:nvSpPr>
          <p:cNvPr id="13" name="Text 11"/>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AI in Healthcare • 2026</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457200" y="2011680"/>
            <a:ext cx="8229600" cy="1371600"/>
          </a:xfrm>
          <a:prstGeom prst="rect">
            <a:avLst/>
          </a:prstGeom>
          <a:noFill/>
          <a:ln/>
        </p:spPr>
        <p:txBody>
          <a:bodyPr wrap="square" rtlCol="0" anchor="ctr"/>
          <a:lstStyle/>
          <a:p>
            <a:pPr algn="ctr" indent="0" marL="0">
              <a:buNone/>
            </a:pPr>
            <a:r>
              <a:rPr lang="en-US" sz="12000" b="1" dirty="0">
                <a:solidFill>
                  <a:srgbClr val="E8913A"/>
                </a:solidFill>
                <a:latin typeface="Arial" pitchFamily="34" charset="0"/>
                <a:ea typeface="Arial" pitchFamily="34" charset="-122"/>
                <a:cs typeface="Arial" pitchFamily="34" charset="-120"/>
              </a:rPr>
              <a:t>94%</a:t>
            </a:r>
            <a:endParaRPr lang="en-US" sz="12000" dirty="0"/>
          </a:p>
        </p:txBody>
      </p:sp>
      <p:sp>
        <p:nvSpPr>
          <p:cNvPr id="3" name="Text 1"/>
          <p:cNvSpPr/>
          <p:nvPr/>
        </p:nvSpPr>
        <p:spPr>
          <a:xfrm>
            <a:off x="457200" y="3383280"/>
            <a:ext cx="8229600" cy="457200"/>
          </a:xfrm>
          <a:prstGeom prst="rect">
            <a:avLst/>
          </a:prstGeom>
          <a:noFill/>
          <a:ln/>
        </p:spPr>
        <p:txBody>
          <a:bodyPr wrap="square" rtlCol="0" anchor="ctr"/>
          <a:lstStyle/>
          <a:p>
            <a:pPr algn="ctr" indent="0" marL="0">
              <a:buNone/>
            </a:pPr>
            <a:r>
              <a:rPr lang="en-US" sz="2800" dirty="0">
                <a:solidFill>
                  <a:srgbClr val="FFFFFF"/>
                </a:solidFill>
                <a:latin typeface="Arial" pitchFamily="34" charset="0"/>
                <a:ea typeface="Arial" pitchFamily="34" charset="-122"/>
                <a:cs typeface="Arial" pitchFamily="34" charset="-120"/>
              </a:rPr>
              <a:t>AI Diagnostic Accuracy</a:t>
            </a:r>
            <a:endParaRPr lang="en-US" sz="2800" dirty="0"/>
          </a:p>
        </p:txBody>
      </p:sp>
      <p:sp>
        <p:nvSpPr>
          <p:cNvPr id="4" name="Text 2"/>
          <p:cNvSpPr/>
          <p:nvPr/>
        </p:nvSpPr>
        <p:spPr>
          <a:xfrm>
            <a:off x="457200" y="3840480"/>
            <a:ext cx="8229600" cy="365760"/>
          </a:xfrm>
          <a:prstGeom prst="rect">
            <a:avLst/>
          </a:prstGeom>
          <a:noFill/>
          <a:ln/>
        </p:spPr>
        <p:txBody>
          <a:bodyPr wrap="square" rtlCol="0" anchor="ctr"/>
          <a:lstStyle/>
          <a:p>
            <a:pPr algn="ctr" indent="0" marL="0">
              <a:buNone/>
            </a:pPr>
            <a:r>
              <a:rPr lang="en-US" sz="1600" dirty="0">
                <a:solidFill>
                  <a:srgbClr val="B0BEC5"/>
                </a:solidFill>
                <a:latin typeface="Arial" pitchFamily="34" charset="0"/>
                <a:ea typeface="Arial" pitchFamily="34" charset="-122"/>
                <a:cs typeface="Arial" pitchFamily="34" charset="-120"/>
              </a:rPr>
              <a:t>in radiology studies (2024 meta-analysis)</a:t>
            </a:r>
            <a:endParaRPr lang="en-US" sz="1600" dirty="0"/>
          </a:p>
        </p:txBody>
      </p:sp>
      <p:sp>
        <p:nvSpPr>
          <p:cNvPr id="5" name="Shape 3"/>
          <p:cNvSpPr/>
          <p:nvPr/>
        </p:nvSpPr>
        <p:spPr>
          <a:xfrm>
            <a:off x="2286000" y="4754880"/>
            <a:ext cx="4572000" cy="1097280"/>
          </a:xfrm>
          <a:prstGeom prst="rect">
            <a:avLst>
              <a:gd name="adj" fmla="val 8333"/>
            </a:avLst>
          </a:prstGeom>
          <a:solidFill>
            <a:srgbClr val="2E4A7A"/>
          </a:solidFill>
          <a:ln/>
        </p:spPr>
      </p:sp>
      <p:sp>
        <p:nvSpPr>
          <p:cNvPr id="6" name="Text 4"/>
          <p:cNvSpPr/>
          <p:nvPr/>
        </p:nvSpPr>
        <p:spPr>
          <a:xfrm>
            <a:off x="2286000" y="5074920"/>
            <a:ext cx="4572000" cy="457200"/>
          </a:xfrm>
          <a:prstGeom prst="rect">
            <a:avLst/>
          </a:prstGeom>
          <a:noFill/>
          <a:ln/>
        </p:spPr>
        <p:txBody>
          <a:bodyPr wrap="square" rtlCol="0" anchor="ctr"/>
          <a:lstStyle/>
          <a:p>
            <a:pPr algn="ctr" indent="0" marL="0">
              <a:buNone/>
            </a:pPr>
            <a:r>
              <a:rPr lang="en-US" sz="1600" dirty="0">
                <a:solidFill>
                  <a:srgbClr val="FFFFFF"/>
                </a:solidFill>
                <a:latin typeface="Arial" pitchFamily="34" charset="0"/>
                <a:ea typeface="Arial" pitchFamily="34" charset="-122"/>
                <a:cs typeface="Arial" pitchFamily="34" charset="-120"/>
              </a:rPr>
              <a:t>vs. 88% average human radiologist accuracy</a:t>
            </a:r>
            <a:endParaRPr lang="en-US" sz="1600" dirty="0"/>
          </a:p>
        </p:txBody>
      </p:sp>
      <p:sp>
        <p:nvSpPr>
          <p:cNvPr id="7" name="Text 5"/>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Source: Nature Medicine, 2024 • AI in Healthcare • 2026</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7F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Global AI Healthcare Market by Segment</a:t>
            </a:r>
            <a:endParaRPr lang="en-US" sz="3200" dirty="0"/>
          </a:p>
        </p:txBody>
      </p:sp>
      <p:graphicFrame>
        <p:nvGraphicFramePr>
          <p:cNvPr id="3" name="Chart 0" descr=""/>
          <p:cNvGraphicFramePr/>
          <p:nvPr/>
        </p:nvGraphicFramePr>
        <p:xfrm>
          <a:off x="457200" y="1280160"/>
          <a:ext cx="8229600" cy="4114800"/>
        </p:xfrm>
        <a:graphic xmlns:a="http://schemas.openxmlformats.org/drawingml/2006/main">
          <a:graphicData uri="http://schemas.openxmlformats.org/drawingml/2006/chart">
            <c:chart xmlns:c="http://schemas.openxmlformats.org/drawingml/2006/chart" r:id="rId1"/>
          </a:graphicData>
        </a:graphic>
      </p:graphicFrame>
      <p:sp>
        <p:nvSpPr>
          <p:cNvPr id="4" name="Text 1"/>
          <p:cNvSpPr/>
          <p:nvPr/>
        </p:nvSpPr>
        <p:spPr>
          <a:xfrm>
            <a:off x="457200" y="5669280"/>
            <a:ext cx="8229600" cy="274320"/>
          </a:xfrm>
          <a:prstGeom prst="rect">
            <a:avLst/>
          </a:prstGeom>
          <a:noFill/>
          <a:ln/>
        </p:spPr>
        <p:txBody>
          <a:bodyPr wrap="square" rtlCol="0" anchor="ctr"/>
          <a:lstStyle/>
          <a:p>
            <a:pPr algn="ctr" indent="0" marL="0">
              <a:buNone/>
            </a:pPr>
            <a:r>
              <a:rPr lang="en-US" sz="1200" dirty="0">
                <a:solidFill>
                  <a:srgbClr val="B0BEC5"/>
                </a:solidFill>
                <a:latin typeface="Arial" pitchFamily="34" charset="0"/>
                <a:ea typeface="Arial" pitchFamily="34" charset="-122"/>
                <a:cs typeface="Arial" pitchFamily="34" charset="-120"/>
              </a:rPr>
              <a:t>Total Market: $17.2B (2026)</a:t>
            </a:r>
            <a:endParaRPr lang="en-US" sz="1200" dirty="0"/>
          </a:p>
        </p:txBody>
      </p:sp>
      <p:sp>
        <p:nvSpPr>
          <p:cNvPr id="5" name="Text 2"/>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AI in Healthcare • 2026</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7F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AI Investment Distribution</a:t>
            </a:r>
            <a:endParaRPr lang="en-US" sz="3200" dirty="0"/>
          </a:p>
        </p:txBody>
      </p:sp>
      <p:graphicFrame>
        <p:nvGraphicFramePr>
          <p:cNvPr id="3" name="Chart 0" descr=""/>
          <p:cNvGraphicFramePr/>
          <p:nvPr/>
        </p:nvGraphicFramePr>
        <p:xfrm>
          <a:off x="1828800" y="1280160"/>
          <a:ext cx="5486400" cy="4114800"/>
        </p:xfrm>
        <a:graphic xmlns:a="http://schemas.openxmlformats.org/drawingml/2006/main">
          <a:graphicData uri="http://schemas.openxmlformats.org/drawingml/2006/chart">
            <c:chart xmlns:c="http://schemas.openxmlformats.org/drawingml/2006/chart" r:id="rId1"/>
          </a:graphicData>
        </a:graphic>
      </p:graphicFrame>
      <p:sp>
        <p:nvSpPr>
          <p:cNvPr id="4" name="Text 1"/>
          <p:cNvSpPr/>
          <p:nvPr/>
        </p:nvSpPr>
        <p:spPr>
          <a:xfrm>
            <a:off x="457200" y="5486400"/>
            <a:ext cx="8229600" cy="365760"/>
          </a:xfrm>
          <a:prstGeom prst="rect">
            <a:avLst/>
          </a:prstGeom>
          <a:noFill/>
          <a:ln/>
        </p:spPr>
        <p:txBody>
          <a:bodyPr wrap="square" rtlCol="0" anchor="ctr"/>
          <a:lstStyle/>
          <a:p>
            <a:pPr algn="ctr" indent="0" marL="0">
              <a:buNone/>
            </a:pPr>
            <a:r>
              <a:rPr lang="en-US" sz="1200" dirty="0">
                <a:solidFill>
                  <a:srgbClr val="2D3436"/>
                </a:solidFill>
                <a:latin typeface="Arial" pitchFamily="34" charset="0"/>
                <a:ea typeface="Arial" pitchFamily="34" charset="-122"/>
                <a:cs typeface="Arial" pitchFamily="34" charset="-120"/>
              </a:rPr>
              <a:t>Diagnostics and Imaging capture over half of all AI healthcare investment</a:t>
            </a:r>
            <a:endParaRPr lang="en-US" sz="1200" dirty="0"/>
          </a:p>
        </p:txBody>
      </p:sp>
      <p:sp>
        <p:nvSpPr>
          <p:cNvPr id="5" name="Text 2"/>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AI in Healthcare • 2026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7F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AI Healthcare Evolution</a:t>
            </a:r>
            <a:endParaRPr lang="en-US" sz="3200" dirty="0"/>
          </a:p>
        </p:txBody>
      </p:sp>
      <p:sp>
        <p:nvSpPr>
          <p:cNvPr id="3" name="Shape 1"/>
          <p:cNvSpPr/>
          <p:nvPr/>
        </p:nvSpPr>
        <p:spPr>
          <a:xfrm>
            <a:off x="731520" y="3200400"/>
            <a:ext cx="7680960" cy="0"/>
          </a:xfrm>
          <a:prstGeom prst="line">
            <a:avLst/>
          </a:prstGeom>
          <a:noFill/>
          <a:ln w="38100">
            <a:solidFill>
              <a:srgbClr val="1B2A4A"/>
            </a:solidFill>
            <a:prstDash val="solid"/>
          </a:ln>
        </p:spPr>
      </p:sp>
      <p:sp>
        <p:nvSpPr>
          <p:cNvPr id="4" name="Shape 2"/>
          <p:cNvSpPr/>
          <p:nvPr/>
        </p:nvSpPr>
        <p:spPr>
          <a:xfrm>
            <a:off x="822960" y="2971800"/>
            <a:ext cx="457200" cy="457200"/>
          </a:xfrm>
          <a:prstGeom prst="ellipse">
            <a:avLst/>
          </a:prstGeom>
          <a:solidFill>
            <a:srgbClr val="1B2A4A"/>
          </a:solidFill>
          <a:ln/>
        </p:spPr>
      </p:sp>
      <p:sp>
        <p:nvSpPr>
          <p:cNvPr id="5" name="Text 3"/>
          <p:cNvSpPr/>
          <p:nvPr/>
        </p:nvSpPr>
        <p:spPr>
          <a:xfrm>
            <a:off x="731520" y="2560320"/>
            <a:ext cx="640080" cy="27432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2016</a:t>
            </a:r>
            <a:endParaRPr lang="en-US" sz="1400" dirty="0"/>
          </a:p>
        </p:txBody>
      </p:sp>
      <p:sp>
        <p:nvSpPr>
          <p:cNvPr id="6" name="Text 4"/>
          <p:cNvSpPr/>
          <p:nvPr/>
        </p:nvSpPr>
        <p:spPr>
          <a:xfrm>
            <a:off x="365760" y="3657600"/>
            <a:ext cx="1554480" cy="548640"/>
          </a:xfrm>
          <a:prstGeom prst="rect">
            <a:avLst/>
          </a:prstGeom>
          <a:noFill/>
          <a:ln/>
        </p:spPr>
        <p:txBody>
          <a:bodyPr wrap="square" rtlCol="0" anchor="ctr"/>
          <a:lstStyle/>
          <a:p>
            <a:pPr algn="ctr" indent="0" marL="0">
              <a:buNone/>
            </a:pPr>
            <a:r>
              <a:rPr lang="en-US" sz="1000" b="1" dirty="0">
                <a:solidFill>
                  <a:srgbClr val="2D3436"/>
                </a:solidFill>
                <a:latin typeface="Arial" pitchFamily="34" charset="0"/>
                <a:ea typeface="Arial" pitchFamily="34" charset="-122"/>
                <a:cs typeface="Arial" pitchFamily="34" charset="-120"/>
              </a:rPr>
              <a:t>DeepMind Health founded</a:t>
            </a:r>
            <a:endParaRPr lang="en-US" sz="1000" dirty="0"/>
          </a:p>
        </p:txBody>
      </p:sp>
      <p:sp>
        <p:nvSpPr>
          <p:cNvPr id="7" name="Text 5"/>
          <p:cNvSpPr/>
          <p:nvPr/>
        </p:nvSpPr>
        <p:spPr>
          <a:xfrm>
            <a:off x="365760" y="4206240"/>
            <a:ext cx="1554480" cy="4572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Google enters healthcare AI</a:t>
            </a:r>
            <a:endParaRPr lang="en-US" sz="800" dirty="0"/>
          </a:p>
        </p:txBody>
      </p:sp>
      <p:sp>
        <p:nvSpPr>
          <p:cNvPr id="8" name="Shape 6"/>
          <p:cNvSpPr/>
          <p:nvPr/>
        </p:nvSpPr>
        <p:spPr>
          <a:xfrm>
            <a:off x="2286000" y="2971800"/>
            <a:ext cx="457200" cy="457200"/>
          </a:xfrm>
          <a:prstGeom prst="ellipse">
            <a:avLst/>
          </a:prstGeom>
          <a:solidFill>
            <a:srgbClr val="1B2A4A"/>
          </a:solidFill>
          <a:ln/>
        </p:spPr>
      </p:sp>
      <p:sp>
        <p:nvSpPr>
          <p:cNvPr id="9" name="Text 7"/>
          <p:cNvSpPr/>
          <p:nvPr/>
        </p:nvSpPr>
        <p:spPr>
          <a:xfrm>
            <a:off x="2194560" y="2560320"/>
            <a:ext cx="640080" cy="27432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2018</a:t>
            </a:r>
            <a:endParaRPr lang="en-US" sz="1400" dirty="0"/>
          </a:p>
        </p:txBody>
      </p:sp>
      <p:sp>
        <p:nvSpPr>
          <p:cNvPr id="10" name="Text 8"/>
          <p:cNvSpPr/>
          <p:nvPr/>
        </p:nvSpPr>
        <p:spPr>
          <a:xfrm>
            <a:off x="1828800" y="3657600"/>
            <a:ext cx="1554480" cy="548640"/>
          </a:xfrm>
          <a:prstGeom prst="rect">
            <a:avLst/>
          </a:prstGeom>
          <a:noFill/>
          <a:ln/>
        </p:spPr>
        <p:txBody>
          <a:bodyPr wrap="square" rtlCol="0" anchor="ctr"/>
          <a:lstStyle/>
          <a:p>
            <a:pPr algn="ctr" indent="0" marL="0">
              <a:buNone/>
            </a:pPr>
            <a:r>
              <a:rPr lang="en-US" sz="1000" b="1" dirty="0">
                <a:solidFill>
                  <a:srgbClr val="2D3436"/>
                </a:solidFill>
                <a:latin typeface="Arial" pitchFamily="34" charset="0"/>
                <a:ea typeface="Arial" pitchFamily="34" charset="-122"/>
                <a:cs typeface="Arial" pitchFamily="34" charset="-120"/>
              </a:rPr>
              <a:t>First FDA-approved AI device</a:t>
            </a:r>
            <a:endParaRPr lang="en-US" sz="1000" dirty="0"/>
          </a:p>
        </p:txBody>
      </p:sp>
      <p:sp>
        <p:nvSpPr>
          <p:cNvPr id="11" name="Text 9"/>
          <p:cNvSpPr/>
          <p:nvPr/>
        </p:nvSpPr>
        <p:spPr>
          <a:xfrm>
            <a:off x="1828800" y="4206240"/>
            <a:ext cx="1554480" cy="4572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IDx-DR for diabetic retinopathy</a:t>
            </a:r>
            <a:endParaRPr lang="en-US" sz="800" dirty="0"/>
          </a:p>
        </p:txBody>
      </p:sp>
      <p:sp>
        <p:nvSpPr>
          <p:cNvPr id="12" name="Shape 10"/>
          <p:cNvSpPr/>
          <p:nvPr/>
        </p:nvSpPr>
        <p:spPr>
          <a:xfrm>
            <a:off x="3749040" y="2971800"/>
            <a:ext cx="457200" cy="457200"/>
          </a:xfrm>
          <a:prstGeom prst="ellipse">
            <a:avLst/>
          </a:prstGeom>
          <a:solidFill>
            <a:srgbClr val="1B2A4A"/>
          </a:solidFill>
          <a:ln/>
        </p:spPr>
      </p:sp>
      <p:sp>
        <p:nvSpPr>
          <p:cNvPr id="13" name="Text 11"/>
          <p:cNvSpPr/>
          <p:nvPr/>
        </p:nvSpPr>
        <p:spPr>
          <a:xfrm>
            <a:off x="3657600" y="2560320"/>
            <a:ext cx="640080" cy="27432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2020</a:t>
            </a:r>
            <a:endParaRPr lang="en-US" sz="1400" dirty="0"/>
          </a:p>
        </p:txBody>
      </p:sp>
      <p:sp>
        <p:nvSpPr>
          <p:cNvPr id="14" name="Text 12"/>
          <p:cNvSpPr/>
          <p:nvPr/>
        </p:nvSpPr>
        <p:spPr>
          <a:xfrm>
            <a:off x="3291840" y="3657600"/>
            <a:ext cx="1554480" cy="548640"/>
          </a:xfrm>
          <a:prstGeom prst="rect">
            <a:avLst/>
          </a:prstGeom>
          <a:noFill/>
          <a:ln/>
        </p:spPr>
        <p:txBody>
          <a:bodyPr wrap="square" rtlCol="0" anchor="ctr"/>
          <a:lstStyle/>
          <a:p>
            <a:pPr algn="ctr" indent="0" marL="0">
              <a:buNone/>
            </a:pPr>
            <a:r>
              <a:rPr lang="en-US" sz="1000" b="1" dirty="0">
                <a:solidFill>
                  <a:srgbClr val="2D3436"/>
                </a:solidFill>
                <a:latin typeface="Arial" pitchFamily="34" charset="0"/>
                <a:ea typeface="Arial" pitchFamily="34" charset="-122"/>
                <a:cs typeface="Arial" pitchFamily="34" charset="-120"/>
              </a:rPr>
              <a:t>AI COVID-19 detection</a:t>
            </a:r>
            <a:endParaRPr lang="en-US" sz="1000" dirty="0"/>
          </a:p>
        </p:txBody>
      </p:sp>
      <p:sp>
        <p:nvSpPr>
          <p:cNvPr id="15" name="Text 13"/>
          <p:cNvSpPr/>
          <p:nvPr/>
        </p:nvSpPr>
        <p:spPr>
          <a:xfrm>
            <a:off x="3291840" y="4206240"/>
            <a:ext cx="1554480" cy="4572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Rapid chest X-ray screening deployed</a:t>
            </a:r>
            <a:endParaRPr lang="en-US" sz="800" dirty="0"/>
          </a:p>
        </p:txBody>
      </p:sp>
      <p:sp>
        <p:nvSpPr>
          <p:cNvPr id="16" name="Shape 14"/>
          <p:cNvSpPr/>
          <p:nvPr/>
        </p:nvSpPr>
        <p:spPr>
          <a:xfrm>
            <a:off x="5212080" y="2971800"/>
            <a:ext cx="457200" cy="457200"/>
          </a:xfrm>
          <a:prstGeom prst="ellipse">
            <a:avLst/>
          </a:prstGeom>
          <a:solidFill>
            <a:srgbClr val="1B2A4A"/>
          </a:solidFill>
          <a:ln/>
        </p:spPr>
      </p:sp>
      <p:sp>
        <p:nvSpPr>
          <p:cNvPr id="17" name="Text 15"/>
          <p:cNvSpPr/>
          <p:nvPr/>
        </p:nvSpPr>
        <p:spPr>
          <a:xfrm>
            <a:off x="5120640" y="2560320"/>
            <a:ext cx="640080" cy="27432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2022</a:t>
            </a:r>
            <a:endParaRPr lang="en-US" sz="1400" dirty="0"/>
          </a:p>
        </p:txBody>
      </p:sp>
      <p:sp>
        <p:nvSpPr>
          <p:cNvPr id="18" name="Text 16"/>
          <p:cNvSpPr/>
          <p:nvPr/>
        </p:nvSpPr>
        <p:spPr>
          <a:xfrm>
            <a:off x="4754880" y="3657600"/>
            <a:ext cx="1554480" cy="548640"/>
          </a:xfrm>
          <a:prstGeom prst="rect">
            <a:avLst/>
          </a:prstGeom>
          <a:noFill/>
          <a:ln/>
        </p:spPr>
        <p:txBody>
          <a:bodyPr wrap="square" rtlCol="0" anchor="ctr"/>
          <a:lstStyle/>
          <a:p>
            <a:pPr algn="ctr" indent="0" marL="0">
              <a:buNone/>
            </a:pPr>
            <a:r>
              <a:rPr lang="en-US" sz="1000" b="1" dirty="0">
                <a:solidFill>
                  <a:srgbClr val="2D3436"/>
                </a:solidFill>
                <a:latin typeface="Arial" pitchFamily="34" charset="0"/>
                <a:ea typeface="Arial" pitchFamily="34" charset="-122"/>
                <a:cs typeface="Arial" pitchFamily="34" charset="-120"/>
              </a:rPr>
              <a:t>Medical chatbots emerge</a:t>
            </a:r>
            <a:endParaRPr lang="en-US" sz="1000" dirty="0"/>
          </a:p>
        </p:txBody>
      </p:sp>
      <p:sp>
        <p:nvSpPr>
          <p:cNvPr id="19" name="Text 17"/>
          <p:cNvSpPr/>
          <p:nvPr/>
        </p:nvSpPr>
        <p:spPr>
          <a:xfrm>
            <a:off x="4754880" y="4206240"/>
            <a:ext cx="1554480" cy="4572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GPT-based clinical assistants launch</a:t>
            </a:r>
            <a:endParaRPr lang="en-US" sz="800" dirty="0"/>
          </a:p>
        </p:txBody>
      </p:sp>
      <p:sp>
        <p:nvSpPr>
          <p:cNvPr id="20" name="Shape 18"/>
          <p:cNvSpPr/>
          <p:nvPr/>
        </p:nvSpPr>
        <p:spPr>
          <a:xfrm>
            <a:off x="6675120" y="2971800"/>
            <a:ext cx="457200" cy="457200"/>
          </a:xfrm>
          <a:prstGeom prst="ellipse">
            <a:avLst/>
          </a:prstGeom>
          <a:solidFill>
            <a:srgbClr val="1B2A4A"/>
          </a:solidFill>
          <a:ln/>
        </p:spPr>
      </p:sp>
      <p:sp>
        <p:nvSpPr>
          <p:cNvPr id="21" name="Text 19"/>
          <p:cNvSpPr/>
          <p:nvPr/>
        </p:nvSpPr>
        <p:spPr>
          <a:xfrm>
            <a:off x="6583680" y="2560320"/>
            <a:ext cx="640080" cy="27432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2024</a:t>
            </a:r>
            <a:endParaRPr lang="en-US" sz="1400" dirty="0"/>
          </a:p>
        </p:txBody>
      </p:sp>
      <p:sp>
        <p:nvSpPr>
          <p:cNvPr id="22" name="Text 20"/>
          <p:cNvSpPr/>
          <p:nvPr/>
        </p:nvSpPr>
        <p:spPr>
          <a:xfrm>
            <a:off x="6217920" y="3657600"/>
            <a:ext cx="1554480" cy="548640"/>
          </a:xfrm>
          <a:prstGeom prst="rect">
            <a:avLst/>
          </a:prstGeom>
          <a:noFill/>
          <a:ln/>
        </p:spPr>
        <p:txBody>
          <a:bodyPr wrap="square" rtlCol="0" anchor="ctr"/>
          <a:lstStyle/>
          <a:p>
            <a:pPr algn="ctr" indent="0" marL="0">
              <a:buNone/>
            </a:pPr>
            <a:r>
              <a:rPr lang="en-US" sz="1000" b="1" dirty="0">
                <a:solidFill>
                  <a:srgbClr val="2D3436"/>
                </a:solidFill>
                <a:latin typeface="Arial" pitchFamily="34" charset="0"/>
                <a:ea typeface="Arial" pitchFamily="34" charset="-122"/>
                <a:cs typeface="Arial" pitchFamily="34" charset="-120"/>
              </a:rPr>
              <a:t>Multi-modal AI systems</a:t>
            </a:r>
            <a:endParaRPr lang="en-US" sz="1000" dirty="0"/>
          </a:p>
        </p:txBody>
      </p:sp>
      <p:sp>
        <p:nvSpPr>
          <p:cNvPr id="23" name="Text 21"/>
          <p:cNvSpPr/>
          <p:nvPr/>
        </p:nvSpPr>
        <p:spPr>
          <a:xfrm>
            <a:off x="6217920" y="4206240"/>
            <a:ext cx="1554480" cy="4572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Vision + language models for diagnosis</a:t>
            </a:r>
            <a:endParaRPr lang="en-US" sz="800" dirty="0"/>
          </a:p>
        </p:txBody>
      </p:sp>
      <p:sp>
        <p:nvSpPr>
          <p:cNvPr id="24" name="Shape 22"/>
          <p:cNvSpPr/>
          <p:nvPr/>
        </p:nvSpPr>
        <p:spPr>
          <a:xfrm>
            <a:off x="8138160" y="2971800"/>
            <a:ext cx="457200" cy="457200"/>
          </a:xfrm>
          <a:prstGeom prst="ellipse">
            <a:avLst/>
          </a:prstGeom>
          <a:solidFill>
            <a:srgbClr val="E8913A"/>
          </a:solidFill>
          <a:ln/>
        </p:spPr>
      </p:sp>
      <p:sp>
        <p:nvSpPr>
          <p:cNvPr id="25" name="Text 23"/>
          <p:cNvSpPr/>
          <p:nvPr/>
        </p:nvSpPr>
        <p:spPr>
          <a:xfrm>
            <a:off x="8046720" y="2560320"/>
            <a:ext cx="640080" cy="274320"/>
          </a:xfrm>
          <a:prstGeom prst="rect">
            <a:avLst/>
          </a:prstGeom>
          <a:noFill/>
          <a:ln/>
        </p:spPr>
        <p:txBody>
          <a:bodyPr wrap="square" rtlCol="0" anchor="ctr"/>
          <a:lstStyle/>
          <a:p>
            <a:pPr algn="ctr" indent="0" marL="0">
              <a:buNone/>
            </a:pPr>
            <a:r>
              <a:rPr lang="en-US" sz="1400" b="1" dirty="0">
                <a:solidFill>
                  <a:srgbClr val="1B2A4A"/>
                </a:solidFill>
                <a:latin typeface="Arial" pitchFamily="34" charset="0"/>
                <a:ea typeface="Arial" pitchFamily="34" charset="-122"/>
                <a:cs typeface="Arial" pitchFamily="34" charset="-120"/>
              </a:rPr>
              <a:t>2026</a:t>
            </a:r>
            <a:endParaRPr lang="en-US" sz="1400" dirty="0"/>
          </a:p>
        </p:txBody>
      </p:sp>
      <p:sp>
        <p:nvSpPr>
          <p:cNvPr id="26" name="Text 24"/>
          <p:cNvSpPr/>
          <p:nvPr/>
        </p:nvSpPr>
        <p:spPr>
          <a:xfrm>
            <a:off x="7680960" y="3657600"/>
            <a:ext cx="1554480" cy="548640"/>
          </a:xfrm>
          <a:prstGeom prst="rect">
            <a:avLst/>
          </a:prstGeom>
          <a:noFill/>
          <a:ln/>
        </p:spPr>
        <p:txBody>
          <a:bodyPr wrap="square" rtlCol="0" anchor="ctr"/>
          <a:lstStyle/>
          <a:p>
            <a:pPr algn="ctr" indent="0" marL="0">
              <a:buNone/>
            </a:pPr>
            <a:r>
              <a:rPr lang="en-US" sz="1000" b="1" dirty="0">
                <a:solidFill>
                  <a:srgbClr val="2D3436"/>
                </a:solidFill>
                <a:latin typeface="Arial" pitchFamily="34" charset="0"/>
                <a:ea typeface="Arial" pitchFamily="34" charset="-122"/>
                <a:cs typeface="Arial" pitchFamily="34" charset="-120"/>
              </a:rPr>
              <a:t>Autonomous AI trials</a:t>
            </a:r>
            <a:endParaRPr lang="en-US" sz="1000" dirty="0"/>
          </a:p>
        </p:txBody>
      </p:sp>
      <p:sp>
        <p:nvSpPr>
          <p:cNvPr id="27" name="Text 25"/>
          <p:cNvSpPr/>
          <p:nvPr/>
        </p:nvSpPr>
        <p:spPr>
          <a:xfrm>
            <a:off x="7680960" y="4206240"/>
            <a:ext cx="1554480" cy="457200"/>
          </a:xfrm>
          <a:prstGeom prst="rect">
            <a:avLst/>
          </a:prstGeom>
          <a:noFill/>
          <a:ln/>
        </p:spPr>
        <p:txBody>
          <a:bodyPr wrap="square" rtlCol="0" anchor="ctr"/>
          <a:lstStyle/>
          <a:p>
            <a:pPr algn="ctr" indent="0" marL="0">
              <a:buNone/>
            </a:pPr>
            <a:r>
              <a:rPr lang="en-US" sz="800" dirty="0">
                <a:solidFill>
                  <a:srgbClr val="B0BEC5"/>
                </a:solidFill>
                <a:latin typeface="Arial" pitchFamily="34" charset="0"/>
                <a:ea typeface="Arial" pitchFamily="34" charset="-122"/>
                <a:cs typeface="Arial" pitchFamily="34" charset="-120"/>
              </a:rPr>
              <a:t>Fully autonomous diagnostic systems</a:t>
            </a:r>
            <a:endParaRPr lang="en-US" sz="800" dirty="0"/>
          </a:p>
        </p:txBody>
      </p:sp>
      <p:sp>
        <p:nvSpPr>
          <p:cNvPr id="28" name="Text 26"/>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AI in Healthcare • 2026</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7F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Major AI Healthcare Players</a:t>
            </a:r>
            <a:endParaRPr lang="en-US" sz="32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57200" y="1280160"/>
          <a:ext cx="8229600" cy="4114800"/>
        </p:xfrm>
        <a:graphic>
          <a:graphicData uri="http://schemas.openxmlformats.org/drawingml/2006/table">
            <a:tbl>
              <a:tblPr/>
              <a:tblGrid>
                <a:gridCol w="2011680"/>
                <a:gridCol w="1097280"/>
                <a:gridCol w="1188720"/>
                <a:gridCol w="1097280"/>
                <a:gridCol w="1920240"/>
              </a:tblGrid>
              <a:tr h="822960">
                <a:tc>
                  <a:txBody>
                    <a:bodyPr/>
                    <a:lstStyle/>
                    <a:p>
                      <a:pPr indent="0" marL="0">
                        <a:buNone/>
                      </a:pPr>
                      <a:r>
                        <a:rPr lang="en-US" sz="1200" dirty="0">
                          <a:solidFill>
                            <a:srgbClr val="2D3436"/>
                          </a:solidFill>
                          <a:latin typeface="Arial" pitchFamily="34" charset="0"/>
                          <a:ea typeface="Arial" pitchFamily="34" charset="-122"/>
                          <a:cs typeface="Arial" pitchFamily="34" charset="-120"/>
                        </a:rPr>
                        <a:t>Company</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Accuracy</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Speed</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Cost</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Regulatory Status</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r>
              <a:tr h="822960">
                <a:tc>
                  <a:txBody>
                    <a:bodyPr/>
                    <a:lstStyle/>
                    <a:p>
                      <a:pPr indent="0" marL="0">
                        <a:buNone/>
                      </a:pPr>
                      <a:r>
                        <a:rPr lang="en-US" sz="1200" dirty="0">
                          <a:solidFill>
                            <a:srgbClr val="2D3436"/>
                          </a:solidFill>
                          <a:latin typeface="Arial" pitchFamily="34" charset="0"/>
                          <a:ea typeface="Arial" pitchFamily="34" charset="-122"/>
                          <a:cs typeface="Arial" pitchFamily="34" charset="-120"/>
                        </a:rPr>
                        <a:t>IBM Watson Health</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87%</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Fast</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High</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FDA Cleared</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r>
              <a:tr h="822960">
                <a:tc>
                  <a:txBody>
                    <a:bodyPr/>
                    <a:lstStyle/>
                    <a:p>
                      <a:pPr indent="0" marL="0">
                        <a:buNone/>
                      </a:pPr>
                      <a:r>
                        <a:rPr lang="en-US" sz="1200" dirty="0">
                          <a:solidFill>
                            <a:srgbClr val="2D3436"/>
                          </a:solidFill>
                          <a:latin typeface="Arial" pitchFamily="34" charset="0"/>
                          <a:ea typeface="Arial" pitchFamily="34" charset="-122"/>
                          <a:cs typeface="Arial" pitchFamily="34" charset="-120"/>
                        </a:rPr>
                        <a:t>Google DeepMind</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94%</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Very Fast</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Medium</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CE Mark</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r>
              <a:tr h="822960">
                <a:tc>
                  <a:txBody>
                    <a:bodyPr/>
                    <a:lstStyle/>
                    <a:p>
                      <a:pPr indent="0" marL="0">
                        <a:buNone/>
                      </a:pPr>
                      <a:r>
                        <a:rPr lang="en-US" sz="1200" dirty="0">
                          <a:solidFill>
                            <a:srgbClr val="2D3436"/>
                          </a:solidFill>
                          <a:latin typeface="Arial" pitchFamily="34" charset="0"/>
                          <a:ea typeface="Arial" pitchFamily="34" charset="-122"/>
                          <a:cs typeface="Arial" pitchFamily="34" charset="-120"/>
                        </a:rPr>
                        <a:t>PathAI</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91%</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Fast</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Medium</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FDA Cleared</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r>
              <a:tr h="822960">
                <a:tc>
                  <a:txBody>
                    <a:bodyPr/>
                    <a:lstStyle/>
                    <a:p>
                      <a:pPr indent="0" marL="0">
                        <a:buNone/>
                      </a:pPr>
                      <a:r>
                        <a:rPr lang="en-US" sz="1200" dirty="0">
                          <a:solidFill>
                            <a:srgbClr val="2D3436"/>
                          </a:solidFill>
                          <a:latin typeface="Arial" pitchFamily="34" charset="0"/>
                          <a:ea typeface="Arial" pitchFamily="34" charset="-122"/>
                          <a:cs typeface="Arial" pitchFamily="34" charset="-120"/>
                        </a:rPr>
                        <a:t>Tempus</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89%</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Moderate</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High</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c>
                  <a:txBody>
                    <a:bodyPr/>
                    <a:lstStyle/>
                    <a:p>
                      <a:pPr indent="0" marL="0">
                        <a:buNone/>
                      </a:pPr>
                      <a:r>
                        <a:rPr lang="en-US" sz="1200" dirty="0">
                          <a:solidFill>
                            <a:srgbClr val="2D3436"/>
                          </a:solidFill>
                          <a:latin typeface="Arial" pitchFamily="34" charset="0"/>
                          <a:ea typeface="Arial" pitchFamily="34" charset="-122"/>
                          <a:cs typeface="Arial" pitchFamily="34" charset="-120"/>
                        </a:rPr>
                        <a:t>FDA Pending</a:t>
                      </a:r>
                      <a:endParaRPr lang="en-US" sz="1200" dirty="0">
                        <a:latin typeface="Arial" charset="0"/>
                        <a:ea typeface="Arial" charset="0"/>
                        <a:cs typeface="Arial" charset="0"/>
                      </a:endParaRPr>
                    </a:p>
                  </a:txBody>
                  <a:tcPr marL="91440" marR="91440" marT="45720" marB="4572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F5F7FA"/>
                    </a:solidFill>
                  </a:tcPr>
                </a:tc>
              </a:tr>
            </a:tbl>
          </a:graphicData>
        </a:graphic>
      </p:graphicFrame>
      <p:sp>
        <p:nvSpPr>
          <p:cNvPr id="4" name="Text 1"/>
          <p:cNvSpPr/>
          <p:nvPr/>
        </p:nvSpPr>
        <p:spPr>
          <a:xfrm>
            <a:off x="457200" y="5577840"/>
            <a:ext cx="8229600" cy="274320"/>
          </a:xfrm>
          <a:prstGeom prst="rect">
            <a:avLst/>
          </a:prstGeom>
          <a:noFill/>
          <a:ln/>
        </p:spPr>
        <p:txBody>
          <a:bodyPr wrap="square" rtlCol="0" anchor="ctr"/>
          <a:lstStyle/>
          <a:p>
            <a:pPr algn="ctr" indent="0" marL="0">
              <a:buNone/>
            </a:pPr>
            <a:r>
              <a:rPr lang="en-US" sz="1100" dirty="0">
                <a:solidFill>
                  <a:srgbClr val="B0BEC5"/>
                </a:solidFill>
                <a:latin typeface="Arial" pitchFamily="34" charset="0"/>
                <a:ea typeface="Arial" pitchFamily="34" charset="-122"/>
                <a:cs typeface="Arial" pitchFamily="34" charset="-120"/>
              </a:rPr>
              <a:t>Comparison of leading AI diagnostic platforms across key performance metrics</a:t>
            </a:r>
            <a:endParaRPr lang="en-US" sz="1100" dirty="0"/>
          </a:p>
        </p:txBody>
      </p:sp>
      <p:sp>
        <p:nvSpPr>
          <p:cNvPr id="5" name="Text 2"/>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AI in Healthcare • 2026</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7FA"/>
        </a:solidFill>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3200" b="1" dirty="0">
                <a:solidFill>
                  <a:srgbClr val="1B2A4A"/>
                </a:solidFill>
                <a:latin typeface="Arial" pitchFamily="34" charset="0"/>
                <a:ea typeface="Arial" pitchFamily="34" charset="-122"/>
                <a:cs typeface="Arial" pitchFamily="34" charset="-120"/>
              </a:rPr>
              <a:t>AI Adoption Trends in Healthcare</a:t>
            </a:r>
            <a:endParaRPr lang="en-US" sz="3200" dirty="0"/>
          </a:p>
        </p:txBody>
      </p:sp>
      <p:graphicFrame>
        <p:nvGraphicFramePr>
          <p:cNvPr id="3" name="Chart 0" descr=""/>
          <p:cNvGraphicFramePr/>
          <p:nvPr/>
        </p:nvGraphicFramePr>
        <p:xfrm>
          <a:off x="457200" y="1280160"/>
          <a:ext cx="8229600" cy="4114800"/>
        </p:xfrm>
        <a:graphic xmlns:a="http://schemas.openxmlformats.org/drawingml/2006/main">
          <a:graphicData uri="http://schemas.openxmlformats.org/drawingml/2006/chart">
            <c:chart xmlns:c="http://schemas.openxmlformats.org/drawingml/2006/chart" r:id="rId1"/>
          </a:graphicData>
        </a:graphic>
      </p:graphicFrame>
      <p:sp>
        <p:nvSpPr>
          <p:cNvPr id="4" name="Text 1"/>
          <p:cNvSpPr/>
          <p:nvPr/>
        </p:nvSpPr>
        <p:spPr>
          <a:xfrm>
            <a:off x="457200" y="5577840"/>
            <a:ext cx="8229600" cy="274320"/>
          </a:xfrm>
          <a:prstGeom prst="rect">
            <a:avLst/>
          </a:prstGeom>
          <a:noFill/>
          <a:ln/>
        </p:spPr>
        <p:txBody>
          <a:bodyPr wrap="square" rtlCol="0" anchor="ctr"/>
          <a:lstStyle/>
          <a:p>
            <a:pPr algn="ctr" indent="0" marL="0">
              <a:buNone/>
            </a:pPr>
            <a:r>
              <a:rPr lang="en-US" sz="1100" dirty="0">
                <a:solidFill>
                  <a:srgbClr val="B0BEC5"/>
                </a:solidFill>
                <a:latin typeface="Arial" pitchFamily="34" charset="0"/>
                <a:ea typeface="Arial" pitchFamily="34" charset="-122"/>
                <a:cs typeface="Arial" pitchFamily="34" charset="-120"/>
              </a:rPr>
              <a:t>Administrative functions lead adoption; clinical applications catching up rapidly</a:t>
            </a:r>
            <a:endParaRPr lang="en-US" sz="1100" dirty="0"/>
          </a:p>
        </p:txBody>
      </p:sp>
      <p:sp>
        <p:nvSpPr>
          <p:cNvPr id="5" name="Text 2"/>
          <p:cNvSpPr/>
          <p:nvPr/>
        </p:nvSpPr>
        <p:spPr>
          <a:xfrm>
            <a:off x="457200" y="6400800"/>
            <a:ext cx="8229600" cy="27432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AI in Healthcare • 2026</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AI Healthcare Research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in Healthcare</dc:title>
  <dc:subject>Transforming Medicine Through Intelligence</dc:subject>
  <dc:creator>Generated with Claude 4 Sonnet</dc:creator>
  <cp:lastModifiedBy>Generated with Claude 4 Sonnet</cp:lastModifiedBy>
  <cp:revision>1</cp:revision>
  <dcterms:created xsi:type="dcterms:W3CDTF">2026-04-18T01:42:55Z</dcterms:created>
  <dcterms:modified xsi:type="dcterms:W3CDTF">2026-04-18T01:42:55Z</dcterms:modified>
</cp:coreProperties>
</file>